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303" r:id="rId2"/>
    <p:sldId id="327" r:id="rId3"/>
    <p:sldId id="320" r:id="rId4"/>
    <p:sldId id="302" r:id="rId5"/>
    <p:sldId id="299" r:id="rId6"/>
    <p:sldId id="262" r:id="rId7"/>
    <p:sldId id="305" r:id="rId8"/>
    <p:sldId id="290" r:id="rId9"/>
    <p:sldId id="282" r:id="rId10"/>
    <p:sldId id="321" r:id="rId11"/>
    <p:sldId id="322" r:id="rId12"/>
    <p:sldId id="323" r:id="rId13"/>
    <p:sldId id="324" r:id="rId14"/>
    <p:sldId id="325" r:id="rId15"/>
    <p:sldId id="326" r:id="rId16"/>
    <p:sldId id="309" r:id="rId17"/>
    <p:sldId id="310" r:id="rId18"/>
    <p:sldId id="311" r:id="rId19"/>
    <p:sldId id="312" r:id="rId20"/>
    <p:sldId id="313" r:id="rId21"/>
    <p:sldId id="314" r:id="rId22"/>
    <p:sldId id="315" r:id="rId23"/>
    <p:sldId id="316" r:id="rId24"/>
    <p:sldId id="317" r:id="rId25"/>
    <p:sldId id="318" r:id="rId26"/>
    <p:sldId id="319" r:id="rId27"/>
    <p:sldId id="328" r:id="rId28"/>
    <p:sldId id="308" r:id="rId2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8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0" autoAdjust="0"/>
    <p:restoredTop sz="94660" autoAdjust="0"/>
  </p:normalViewPr>
  <p:slideViewPr>
    <p:cSldViewPr snapToGrid="0">
      <p:cViewPr varScale="1">
        <p:scale>
          <a:sx n="84" d="100"/>
          <a:sy n="84" d="100"/>
        </p:scale>
        <p:origin x="547"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50FD454-A772-4172-BBA6-81ACE930D463}" type="datetimeFigureOut">
              <a:rPr lang="zh-CN" altLang="en-US"/>
              <a:pPr>
                <a:defRPr/>
              </a:pPr>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DEBE27-B6E0-4EDC-A3C2-14D9AE03338B}" type="slidenum">
              <a:rPr lang="zh-CN" altLang="en-US"/>
              <a:pPr>
                <a:defRPr/>
              </a:pPr>
              <a:t>‹#›</a:t>
            </a:fld>
            <a:endParaRPr lang="zh-CN" altLang="en-US"/>
          </a:p>
        </p:txBody>
      </p:sp>
    </p:spTree>
    <p:extLst>
      <p:ext uri="{BB962C8B-B14F-4D97-AF65-F5344CB8AC3E}">
        <p14:creationId xmlns:p14="http://schemas.microsoft.com/office/powerpoint/2010/main" val="41382272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a:t>
            </a:fld>
            <a:endParaRPr lang="zh-CN" altLang="en-US"/>
          </a:p>
        </p:txBody>
      </p:sp>
    </p:spTree>
    <p:extLst>
      <p:ext uri="{BB962C8B-B14F-4D97-AF65-F5344CB8AC3E}">
        <p14:creationId xmlns:p14="http://schemas.microsoft.com/office/powerpoint/2010/main" val="1708011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11</a:t>
            </a:fld>
            <a:endParaRPr lang="zh-CN" altLang="en-US"/>
          </a:p>
        </p:txBody>
      </p:sp>
    </p:spTree>
    <p:extLst>
      <p:ext uri="{BB962C8B-B14F-4D97-AF65-F5344CB8AC3E}">
        <p14:creationId xmlns:p14="http://schemas.microsoft.com/office/powerpoint/2010/main" val="395862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12</a:t>
            </a:fld>
            <a:endParaRPr lang="zh-CN" altLang="en-US"/>
          </a:p>
        </p:txBody>
      </p:sp>
    </p:spTree>
    <p:extLst>
      <p:ext uri="{BB962C8B-B14F-4D97-AF65-F5344CB8AC3E}">
        <p14:creationId xmlns:p14="http://schemas.microsoft.com/office/powerpoint/2010/main" val="242034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13</a:t>
            </a:fld>
            <a:endParaRPr lang="zh-CN" altLang="en-US"/>
          </a:p>
        </p:txBody>
      </p:sp>
    </p:spTree>
    <p:extLst>
      <p:ext uri="{BB962C8B-B14F-4D97-AF65-F5344CB8AC3E}">
        <p14:creationId xmlns:p14="http://schemas.microsoft.com/office/powerpoint/2010/main" val="564881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14</a:t>
            </a:fld>
            <a:endParaRPr lang="zh-CN" altLang="en-US"/>
          </a:p>
        </p:txBody>
      </p:sp>
    </p:spTree>
    <p:extLst>
      <p:ext uri="{BB962C8B-B14F-4D97-AF65-F5344CB8AC3E}">
        <p14:creationId xmlns:p14="http://schemas.microsoft.com/office/powerpoint/2010/main" val="299913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15</a:t>
            </a:fld>
            <a:endParaRPr lang="zh-CN" altLang="en-US"/>
          </a:p>
        </p:txBody>
      </p:sp>
    </p:spTree>
    <p:extLst>
      <p:ext uri="{BB962C8B-B14F-4D97-AF65-F5344CB8AC3E}">
        <p14:creationId xmlns:p14="http://schemas.microsoft.com/office/powerpoint/2010/main" val="358127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16</a:t>
            </a:fld>
            <a:endParaRPr lang="zh-CN" altLang="en-US"/>
          </a:p>
        </p:txBody>
      </p:sp>
    </p:spTree>
    <p:extLst>
      <p:ext uri="{BB962C8B-B14F-4D97-AF65-F5344CB8AC3E}">
        <p14:creationId xmlns:p14="http://schemas.microsoft.com/office/powerpoint/2010/main" val="37091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17</a:t>
            </a:fld>
            <a:endParaRPr lang="zh-CN" altLang="en-US"/>
          </a:p>
        </p:txBody>
      </p:sp>
    </p:spTree>
    <p:extLst>
      <p:ext uri="{BB962C8B-B14F-4D97-AF65-F5344CB8AC3E}">
        <p14:creationId xmlns:p14="http://schemas.microsoft.com/office/powerpoint/2010/main" val="58347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18</a:t>
            </a:fld>
            <a:endParaRPr lang="zh-CN" altLang="en-US"/>
          </a:p>
        </p:txBody>
      </p:sp>
    </p:spTree>
    <p:extLst>
      <p:ext uri="{BB962C8B-B14F-4D97-AF65-F5344CB8AC3E}">
        <p14:creationId xmlns:p14="http://schemas.microsoft.com/office/powerpoint/2010/main" val="178667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19</a:t>
            </a:fld>
            <a:endParaRPr lang="zh-CN" altLang="en-US"/>
          </a:p>
        </p:txBody>
      </p:sp>
    </p:spTree>
    <p:extLst>
      <p:ext uri="{BB962C8B-B14F-4D97-AF65-F5344CB8AC3E}">
        <p14:creationId xmlns:p14="http://schemas.microsoft.com/office/powerpoint/2010/main" val="33163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20</a:t>
            </a:fld>
            <a:endParaRPr lang="zh-CN" altLang="en-US"/>
          </a:p>
        </p:txBody>
      </p:sp>
    </p:spTree>
    <p:extLst>
      <p:ext uri="{BB962C8B-B14F-4D97-AF65-F5344CB8AC3E}">
        <p14:creationId xmlns:p14="http://schemas.microsoft.com/office/powerpoint/2010/main" val="136802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3</a:t>
            </a:fld>
            <a:endParaRPr lang="zh-CN" altLang="en-US"/>
          </a:p>
        </p:txBody>
      </p:sp>
    </p:spTree>
    <p:extLst>
      <p:ext uri="{BB962C8B-B14F-4D97-AF65-F5344CB8AC3E}">
        <p14:creationId xmlns:p14="http://schemas.microsoft.com/office/powerpoint/2010/main" val="135057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21</a:t>
            </a:fld>
            <a:endParaRPr lang="zh-CN" altLang="en-US"/>
          </a:p>
        </p:txBody>
      </p:sp>
    </p:spTree>
    <p:extLst>
      <p:ext uri="{BB962C8B-B14F-4D97-AF65-F5344CB8AC3E}">
        <p14:creationId xmlns:p14="http://schemas.microsoft.com/office/powerpoint/2010/main" val="120632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22</a:t>
            </a:fld>
            <a:endParaRPr lang="zh-CN" altLang="en-US"/>
          </a:p>
        </p:txBody>
      </p:sp>
    </p:spTree>
    <p:extLst>
      <p:ext uri="{BB962C8B-B14F-4D97-AF65-F5344CB8AC3E}">
        <p14:creationId xmlns:p14="http://schemas.microsoft.com/office/powerpoint/2010/main" val="2914597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23</a:t>
            </a:fld>
            <a:endParaRPr lang="zh-CN" altLang="en-US"/>
          </a:p>
        </p:txBody>
      </p:sp>
    </p:spTree>
    <p:extLst>
      <p:ext uri="{BB962C8B-B14F-4D97-AF65-F5344CB8AC3E}">
        <p14:creationId xmlns:p14="http://schemas.microsoft.com/office/powerpoint/2010/main" val="277220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24</a:t>
            </a:fld>
            <a:endParaRPr lang="zh-CN" altLang="en-US"/>
          </a:p>
        </p:txBody>
      </p:sp>
    </p:spTree>
    <p:extLst>
      <p:ext uri="{BB962C8B-B14F-4D97-AF65-F5344CB8AC3E}">
        <p14:creationId xmlns:p14="http://schemas.microsoft.com/office/powerpoint/2010/main" val="3478636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25</a:t>
            </a:fld>
            <a:endParaRPr lang="zh-CN" altLang="en-US"/>
          </a:p>
        </p:txBody>
      </p:sp>
    </p:spTree>
    <p:extLst>
      <p:ext uri="{BB962C8B-B14F-4D97-AF65-F5344CB8AC3E}">
        <p14:creationId xmlns:p14="http://schemas.microsoft.com/office/powerpoint/2010/main" val="15546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26</a:t>
            </a:fld>
            <a:endParaRPr lang="zh-CN" altLang="en-US"/>
          </a:p>
        </p:txBody>
      </p:sp>
    </p:spTree>
    <p:extLst>
      <p:ext uri="{BB962C8B-B14F-4D97-AF65-F5344CB8AC3E}">
        <p14:creationId xmlns:p14="http://schemas.microsoft.com/office/powerpoint/2010/main" val="232115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27</a:t>
            </a:fld>
            <a:endParaRPr lang="zh-CN" altLang="en-US"/>
          </a:p>
        </p:txBody>
      </p:sp>
    </p:spTree>
    <p:extLst>
      <p:ext uri="{BB962C8B-B14F-4D97-AF65-F5344CB8AC3E}">
        <p14:creationId xmlns:p14="http://schemas.microsoft.com/office/powerpoint/2010/main" val="30723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28</a:t>
            </a:fld>
            <a:endParaRPr lang="zh-CN" altLang="en-US"/>
          </a:p>
        </p:txBody>
      </p:sp>
    </p:spTree>
    <p:extLst>
      <p:ext uri="{BB962C8B-B14F-4D97-AF65-F5344CB8AC3E}">
        <p14:creationId xmlns:p14="http://schemas.microsoft.com/office/powerpoint/2010/main" val="257248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4</a:t>
            </a:fld>
            <a:endParaRPr lang="zh-CN" altLang="en-US"/>
          </a:p>
        </p:txBody>
      </p:sp>
    </p:spTree>
    <p:extLst>
      <p:ext uri="{BB962C8B-B14F-4D97-AF65-F5344CB8AC3E}">
        <p14:creationId xmlns:p14="http://schemas.microsoft.com/office/powerpoint/2010/main" val="111702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5</a:t>
            </a:fld>
            <a:endParaRPr lang="zh-CN" altLang="en-US"/>
          </a:p>
        </p:txBody>
      </p:sp>
    </p:spTree>
    <p:extLst>
      <p:ext uri="{BB962C8B-B14F-4D97-AF65-F5344CB8AC3E}">
        <p14:creationId xmlns:p14="http://schemas.microsoft.com/office/powerpoint/2010/main" val="102212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6</a:t>
            </a:fld>
            <a:endParaRPr lang="zh-CN" altLang="en-US"/>
          </a:p>
        </p:txBody>
      </p:sp>
    </p:spTree>
    <p:extLst>
      <p:ext uri="{BB962C8B-B14F-4D97-AF65-F5344CB8AC3E}">
        <p14:creationId xmlns:p14="http://schemas.microsoft.com/office/powerpoint/2010/main" val="46943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7</a:t>
            </a:fld>
            <a:endParaRPr lang="zh-CN" altLang="en-US"/>
          </a:p>
        </p:txBody>
      </p:sp>
    </p:spTree>
    <p:extLst>
      <p:ext uri="{BB962C8B-B14F-4D97-AF65-F5344CB8AC3E}">
        <p14:creationId xmlns:p14="http://schemas.microsoft.com/office/powerpoint/2010/main" val="203919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8</a:t>
            </a:fld>
            <a:endParaRPr lang="zh-CN" altLang="en-US"/>
          </a:p>
        </p:txBody>
      </p:sp>
    </p:spTree>
    <p:extLst>
      <p:ext uri="{BB962C8B-B14F-4D97-AF65-F5344CB8AC3E}">
        <p14:creationId xmlns:p14="http://schemas.microsoft.com/office/powerpoint/2010/main" val="290389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9</a:t>
            </a:fld>
            <a:endParaRPr lang="zh-CN" altLang="en-US"/>
          </a:p>
        </p:txBody>
      </p:sp>
    </p:spTree>
    <p:extLst>
      <p:ext uri="{BB962C8B-B14F-4D97-AF65-F5344CB8AC3E}">
        <p14:creationId xmlns:p14="http://schemas.microsoft.com/office/powerpoint/2010/main" val="250483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CDEBE27-B6E0-4EDC-A3C2-14D9AE03338B}" type="slidenum">
              <a:rPr lang="zh-CN" altLang="en-US" smtClean="0"/>
              <a:pPr>
                <a:defRPr/>
              </a:pPr>
              <a:t>10</a:t>
            </a:fld>
            <a:endParaRPr lang="zh-CN" altLang="en-US"/>
          </a:p>
        </p:txBody>
      </p:sp>
    </p:spTree>
    <p:extLst>
      <p:ext uri="{BB962C8B-B14F-4D97-AF65-F5344CB8AC3E}">
        <p14:creationId xmlns:p14="http://schemas.microsoft.com/office/powerpoint/2010/main" val="363405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C760230-1A61-46D5-B80C-C02368470E88}"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BA5A74-EC19-4E47-A658-5A4B31DFE8FA}" type="slidenum">
              <a:rPr lang="zh-CN" altLang="en-US"/>
              <a:pPr>
                <a:defRPr/>
              </a:pPr>
              <a:t>‹#›</a:t>
            </a:fld>
            <a:endParaRPr lang="zh-CN" altLang="en-US"/>
          </a:p>
        </p:txBody>
      </p:sp>
    </p:spTree>
    <p:extLst>
      <p:ext uri="{BB962C8B-B14F-4D97-AF65-F5344CB8AC3E}">
        <p14:creationId xmlns:p14="http://schemas.microsoft.com/office/powerpoint/2010/main" val="237154578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6DC5D2C-E5F2-4078-83F7-5D49B35511A6}"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19DB7F-A7E2-413B-8944-CF5A6E6727A8}" type="slidenum">
              <a:rPr lang="zh-CN" altLang="en-US"/>
              <a:pPr>
                <a:defRPr/>
              </a:pPr>
              <a:t>‹#›</a:t>
            </a:fld>
            <a:endParaRPr lang="zh-CN" altLang="en-US"/>
          </a:p>
        </p:txBody>
      </p:sp>
    </p:spTree>
    <p:extLst>
      <p:ext uri="{BB962C8B-B14F-4D97-AF65-F5344CB8AC3E}">
        <p14:creationId xmlns:p14="http://schemas.microsoft.com/office/powerpoint/2010/main" val="72083533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20B9D96-86C1-4934-BD0F-4FE90CCCEC0E}"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8958E1-5027-41B2-A3A0-782EC5F97960}" type="slidenum">
              <a:rPr lang="zh-CN" altLang="en-US"/>
              <a:pPr>
                <a:defRPr/>
              </a:pPr>
              <a:t>‹#›</a:t>
            </a:fld>
            <a:endParaRPr lang="zh-CN" altLang="en-US"/>
          </a:p>
        </p:txBody>
      </p:sp>
    </p:spTree>
    <p:extLst>
      <p:ext uri="{BB962C8B-B14F-4D97-AF65-F5344CB8AC3E}">
        <p14:creationId xmlns:p14="http://schemas.microsoft.com/office/powerpoint/2010/main" val="28854131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B8B3A65-B9C2-4225-AB41-0742803A052F}"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B47EFA-E3F8-4C11-BBF3-B37301010C23}" type="slidenum">
              <a:rPr lang="zh-CN" altLang="en-US"/>
              <a:pPr>
                <a:defRPr/>
              </a:pPr>
              <a:t>‹#›</a:t>
            </a:fld>
            <a:endParaRPr lang="zh-CN" altLang="en-US"/>
          </a:p>
        </p:txBody>
      </p:sp>
    </p:spTree>
    <p:extLst>
      <p:ext uri="{BB962C8B-B14F-4D97-AF65-F5344CB8AC3E}">
        <p14:creationId xmlns:p14="http://schemas.microsoft.com/office/powerpoint/2010/main" val="30731841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F95A572-B69F-412B-B8CB-A7302B0FAD51}" type="datetimeFigureOut">
              <a:rPr lang="zh-CN" altLang="en-US"/>
              <a:pPr>
                <a:defRPr/>
              </a:pPr>
              <a:t>2020/1/5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C50D2B2-B376-46F3-B653-21C3EE3A5FB7}" type="slidenum">
              <a:rPr lang="zh-CN" altLang="en-US"/>
              <a:pPr>
                <a:defRPr/>
              </a:pPr>
              <a:t>‹#›</a:t>
            </a:fld>
            <a:endParaRPr lang="zh-CN" altLang="en-US"/>
          </a:p>
        </p:txBody>
      </p:sp>
    </p:spTree>
    <p:extLst>
      <p:ext uri="{BB962C8B-B14F-4D97-AF65-F5344CB8AC3E}">
        <p14:creationId xmlns:p14="http://schemas.microsoft.com/office/powerpoint/2010/main" val="103084535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A128F1F-0197-4495-A1BB-E98D26212766}"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245071-8BF8-4351-BB77-A5ED83D7FAB1}" type="slidenum">
              <a:rPr lang="zh-CN" altLang="en-US"/>
              <a:pPr>
                <a:defRPr/>
              </a:pPr>
              <a:t>‹#›</a:t>
            </a:fld>
            <a:endParaRPr lang="zh-CN" altLang="en-US"/>
          </a:p>
        </p:txBody>
      </p:sp>
    </p:spTree>
    <p:extLst>
      <p:ext uri="{BB962C8B-B14F-4D97-AF65-F5344CB8AC3E}">
        <p14:creationId xmlns:p14="http://schemas.microsoft.com/office/powerpoint/2010/main" val="218668907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2CEF714-B727-44AB-9719-4162F8CE0FD9}" type="datetimeFigureOut">
              <a:rPr lang="zh-CN" altLang="en-US"/>
              <a:pPr>
                <a:defRPr/>
              </a:pPr>
              <a:t>2020/1/5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765AB2-D43C-4CCD-B7F2-B07E392E98B7}" type="slidenum">
              <a:rPr lang="zh-CN" altLang="en-US"/>
              <a:pPr>
                <a:defRPr/>
              </a:pPr>
              <a:t>‹#›</a:t>
            </a:fld>
            <a:endParaRPr lang="zh-CN" altLang="en-US"/>
          </a:p>
        </p:txBody>
      </p:sp>
    </p:spTree>
    <p:extLst>
      <p:ext uri="{BB962C8B-B14F-4D97-AF65-F5344CB8AC3E}">
        <p14:creationId xmlns:p14="http://schemas.microsoft.com/office/powerpoint/2010/main" val="78803225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C02BA2D-8791-4923-BD9F-A65777C9E9D0}" type="datetimeFigureOut">
              <a:rPr lang="zh-CN" altLang="en-US"/>
              <a:pPr>
                <a:defRPr/>
              </a:pPr>
              <a:t>2020/1/5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43595F6-781F-4FAB-9C59-BE2603C83AE2}" type="slidenum">
              <a:rPr lang="zh-CN" altLang="en-US"/>
              <a:pPr>
                <a:defRPr/>
              </a:pPr>
              <a:t>‹#›</a:t>
            </a:fld>
            <a:endParaRPr lang="zh-CN" altLang="en-US"/>
          </a:p>
        </p:txBody>
      </p:sp>
    </p:spTree>
    <p:extLst>
      <p:ext uri="{BB962C8B-B14F-4D97-AF65-F5344CB8AC3E}">
        <p14:creationId xmlns:p14="http://schemas.microsoft.com/office/powerpoint/2010/main" val="19317859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71AF150-8829-4ABA-B78D-F7F76F68DD4E}" type="datetimeFigureOut">
              <a:rPr lang="zh-CN" altLang="en-US"/>
              <a:pPr>
                <a:defRPr/>
              </a:pPr>
              <a:t>2020/1/5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7A69A85-740E-4621-9DF2-4848A90E24EC}" type="slidenum">
              <a:rPr lang="zh-CN" altLang="en-US"/>
              <a:pPr>
                <a:defRPr/>
              </a:pPr>
              <a:t>‹#›</a:t>
            </a:fld>
            <a:endParaRPr lang="zh-CN" altLang="en-US"/>
          </a:p>
        </p:txBody>
      </p:sp>
    </p:spTree>
    <p:extLst>
      <p:ext uri="{BB962C8B-B14F-4D97-AF65-F5344CB8AC3E}">
        <p14:creationId xmlns:p14="http://schemas.microsoft.com/office/powerpoint/2010/main" val="406844783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D035FD1-3B80-4066-A584-56218184D1B1}"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8EE88E-DC1F-4784-86A9-2ED7F4D419D8}" type="slidenum">
              <a:rPr lang="zh-CN" altLang="en-US"/>
              <a:pPr>
                <a:defRPr/>
              </a:pPr>
              <a:t>‹#›</a:t>
            </a:fld>
            <a:endParaRPr lang="zh-CN" altLang="en-US"/>
          </a:p>
        </p:txBody>
      </p:sp>
    </p:spTree>
    <p:extLst>
      <p:ext uri="{BB962C8B-B14F-4D97-AF65-F5344CB8AC3E}">
        <p14:creationId xmlns:p14="http://schemas.microsoft.com/office/powerpoint/2010/main" val="6484427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1AE7B03-B4F9-453D-859A-AECC91065553}" type="datetimeFigureOut">
              <a:rPr lang="zh-CN" altLang="en-US"/>
              <a:pPr>
                <a:defRPr/>
              </a:pPr>
              <a:t>2020/1/5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8695A8-958A-4724-B02A-9269EA077B33}" type="slidenum">
              <a:rPr lang="zh-CN" altLang="en-US"/>
              <a:pPr>
                <a:defRPr/>
              </a:pPr>
              <a:t>‹#›</a:t>
            </a:fld>
            <a:endParaRPr lang="zh-CN" altLang="en-US"/>
          </a:p>
        </p:txBody>
      </p:sp>
    </p:spTree>
    <p:extLst>
      <p:ext uri="{BB962C8B-B14F-4D97-AF65-F5344CB8AC3E}">
        <p14:creationId xmlns:p14="http://schemas.microsoft.com/office/powerpoint/2010/main" val="353238583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t="-3000" b="-3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61A573C-E0D0-48D4-960C-D02EF154419B}" type="datetimeFigureOut">
              <a:rPr lang="zh-CN" altLang="en-US"/>
              <a:pPr>
                <a:defRPr/>
              </a:pPr>
              <a:t>2020/1/5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93F5AF6-3A28-4FBC-B834-00D8727825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0"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7" name="文本框 22"/>
          <p:cNvSpPr>
            <a:spLocks noChangeArrowheads="1"/>
          </p:cNvSpPr>
          <p:nvPr/>
        </p:nvSpPr>
        <p:spPr bwMode="auto">
          <a:xfrm>
            <a:off x="4004152" y="1367752"/>
            <a:ext cx="43011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a:solidFill>
                  <a:srgbClr val="0059B3"/>
                </a:solidFill>
                <a:latin typeface="华文新魏" panose="02010800040101010101" pitchFamily="2" charset="-122"/>
                <a:ea typeface="华文新魏" panose="02010800040101010101" pitchFamily="2" charset="-122"/>
                <a:sym typeface="方正姚体" panose="02010601030101010101" pitchFamily="2" charset="-122"/>
              </a:rPr>
              <a:t>瓶盖状态识别程序</a:t>
            </a:r>
            <a:endParaRPr lang="zh-CN" altLang="en-US" sz="3600" b="1" dirty="0">
              <a:solidFill>
                <a:srgbClr val="0059B3"/>
              </a:solidFill>
              <a:latin typeface="华文新魏" panose="02010800040101010101" pitchFamily="2" charset="-122"/>
              <a:ea typeface="华文新魏" panose="02010800040101010101" pitchFamily="2" charset="-122"/>
              <a:sym typeface="方正姚体" panose="02010601030101010101" pitchFamily="2" charset="-122"/>
            </a:endParaRPr>
          </a:p>
        </p:txBody>
      </p:sp>
      <p:sp>
        <p:nvSpPr>
          <p:cNvPr id="128" name="文本框 23"/>
          <p:cNvSpPr>
            <a:spLocks noChangeArrowheads="1"/>
          </p:cNvSpPr>
          <p:nvPr/>
        </p:nvSpPr>
        <p:spPr bwMode="auto">
          <a:xfrm>
            <a:off x="5103813" y="2540000"/>
            <a:ext cx="21018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7200">
                <a:solidFill>
                  <a:srgbClr val="0059B3"/>
                </a:solidFill>
                <a:latin typeface="Impact" panose="020B0806030902050204" pitchFamily="34" charset="0"/>
                <a:sym typeface="Impact" panose="020B0806030902050204" pitchFamily="34" charset="0"/>
              </a:rPr>
              <a:t>2020</a:t>
            </a:r>
            <a:endParaRPr lang="zh-CN" altLang="en-US" sz="7200" dirty="0">
              <a:solidFill>
                <a:srgbClr val="0059B3"/>
              </a:solidFill>
              <a:latin typeface="Impact" panose="020B0806030902050204" pitchFamily="34" charset="0"/>
              <a:sym typeface="Impact" panose="020B0806030902050204" pitchFamily="34" charset="0"/>
            </a:endParaRPr>
          </a:p>
        </p:txBody>
      </p:sp>
      <p:sp>
        <p:nvSpPr>
          <p:cNvPr id="129" name="直接连接符 11"/>
          <p:cNvSpPr>
            <a:spLocks noChangeShapeType="1"/>
          </p:cNvSpPr>
          <p:nvPr/>
        </p:nvSpPr>
        <p:spPr bwMode="auto">
          <a:xfrm>
            <a:off x="4689475" y="2333625"/>
            <a:ext cx="2824163" cy="0"/>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直接连接符 37"/>
          <p:cNvSpPr>
            <a:spLocks noChangeShapeType="1"/>
          </p:cNvSpPr>
          <p:nvPr/>
        </p:nvSpPr>
        <p:spPr bwMode="auto">
          <a:xfrm>
            <a:off x="5341938" y="3932238"/>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8"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9"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0"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1"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2"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07981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fill="hold"/>
                                        <p:tgtEl>
                                          <p:spTgt spid="137"/>
                                        </p:tgtEl>
                                        <p:attrNameLst>
                                          <p:attrName>ppt_x</p:attrName>
                                        </p:attrNameLst>
                                      </p:cBhvr>
                                      <p:tavLst>
                                        <p:tav tm="0">
                                          <p:val>
                                            <p:strVal val="#ppt_x"/>
                                          </p:val>
                                        </p:tav>
                                        <p:tav tm="100000">
                                          <p:val>
                                            <p:strVal val="#ppt_x"/>
                                          </p:val>
                                        </p:tav>
                                      </p:tavLst>
                                    </p:anim>
                                    <p:anim calcmode="lin" valueType="num">
                                      <p:cBhvr additive="base">
                                        <p:cTn id="16" dur="500" fill="hold"/>
                                        <p:tgtEl>
                                          <p:spTgt spid="13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additive="base">
                                        <p:cTn id="23" dur="500" fill="hold"/>
                                        <p:tgtEl>
                                          <p:spTgt spid="139"/>
                                        </p:tgtEl>
                                        <p:attrNameLst>
                                          <p:attrName>ppt_x</p:attrName>
                                        </p:attrNameLst>
                                      </p:cBhvr>
                                      <p:tavLst>
                                        <p:tav tm="0">
                                          <p:val>
                                            <p:strVal val="0-#ppt_w/2"/>
                                          </p:val>
                                        </p:tav>
                                        <p:tav tm="100000">
                                          <p:val>
                                            <p:strVal val="#ppt_x"/>
                                          </p:val>
                                        </p:tav>
                                      </p:tavLst>
                                    </p:anim>
                                    <p:anim calcmode="lin" valueType="num">
                                      <p:cBhvr additive="base">
                                        <p:cTn id="24" dur="500" fill="hold"/>
                                        <p:tgtEl>
                                          <p:spTgt spid="139"/>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19"/>
                                        </p:tgtEl>
                                        <p:attrNameLst>
                                          <p:attrName>style.visibility</p:attrName>
                                        </p:attrNameLst>
                                      </p:cBhvr>
                                      <p:to>
                                        <p:strVal val="visible"/>
                                      </p:to>
                                    </p:set>
                                    <p:anim calcmode="lin" valueType="num">
                                      <p:cBhvr>
                                        <p:cTn id="32" dur="500" fill="hold"/>
                                        <p:tgtEl>
                                          <p:spTgt spid="119"/>
                                        </p:tgtEl>
                                        <p:attrNameLst>
                                          <p:attrName>ppt_w</p:attrName>
                                        </p:attrNameLst>
                                      </p:cBhvr>
                                      <p:tavLst>
                                        <p:tav tm="0">
                                          <p:val>
                                            <p:fltVal val="0"/>
                                          </p:val>
                                        </p:tav>
                                        <p:tav tm="100000">
                                          <p:val>
                                            <p:strVal val="#ppt_w"/>
                                          </p:val>
                                        </p:tav>
                                      </p:tavLst>
                                    </p:anim>
                                    <p:anim calcmode="lin" valueType="num">
                                      <p:cBhvr>
                                        <p:cTn id="33" dur="500" fill="hold"/>
                                        <p:tgtEl>
                                          <p:spTgt spid="119"/>
                                        </p:tgtEl>
                                        <p:attrNameLst>
                                          <p:attrName>ppt_h</p:attrName>
                                        </p:attrNameLst>
                                      </p:cBhvr>
                                      <p:tavLst>
                                        <p:tav tm="0">
                                          <p:val>
                                            <p:fltVal val="0"/>
                                          </p:val>
                                        </p:tav>
                                        <p:tav tm="100000">
                                          <p:val>
                                            <p:strVal val="#ppt_h"/>
                                          </p:val>
                                        </p:tav>
                                      </p:tavLst>
                                    </p:anim>
                                    <p:animEffect transition="in" filter="fade">
                                      <p:cBhvr>
                                        <p:cTn id="34" dur="500"/>
                                        <p:tgtEl>
                                          <p:spTgt spid="11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20"/>
                                        </p:tgtEl>
                                      </p:cBhvr>
                                    </p:animEffect>
                                    <p:animScale>
                                      <p:cBhvr>
                                        <p:cTn id="44" dur="250" autoRev="1" fill="hold"/>
                                        <p:tgtEl>
                                          <p:spTgt spid="120"/>
                                        </p:tgtEl>
                                      </p:cBhvr>
                                      <p:by x="105000" y="105000"/>
                                    </p:animScale>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down)">
                                      <p:cBhvr>
                                        <p:cTn id="48" dur="500"/>
                                        <p:tgtEl>
                                          <p:spTgt spid="127"/>
                                        </p:tgtEl>
                                      </p:cBhvr>
                                    </p:animEffect>
                                  </p:childTnLst>
                                </p:cTn>
                              </p:par>
                              <p:par>
                                <p:cTn id="49" presetID="53" presetClass="entr" presetSubtype="528" fill="hold" grpId="0" nodeType="withEffect">
                                  <p:stCondLst>
                                    <p:cond delay="500"/>
                                  </p:stCondLst>
                                  <p:childTnLst>
                                    <p:set>
                                      <p:cBhvr>
                                        <p:cTn id="50" dur="1" fill="hold">
                                          <p:stCondLst>
                                            <p:cond delay="0"/>
                                          </p:stCondLst>
                                        </p:cTn>
                                        <p:tgtEl>
                                          <p:spTgt spid="129"/>
                                        </p:tgtEl>
                                        <p:attrNameLst>
                                          <p:attrName>style.visibility</p:attrName>
                                        </p:attrNameLst>
                                      </p:cBhvr>
                                      <p:to>
                                        <p:strVal val="visible"/>
                                      </p:to>
                                    </p:set>
                                    <p:anim calcmode="lin" valueType="num">
                                      <p:cBhvr>
                                        <p:cTn id="51" dur="500" fill="hold"/>
                                        <p:tgtEl>
                                          <p:spTgt spid="129"/>
                                        </p:tgtEl>
                                        <p:attrNameLst>
                                          <p:attrName>ppt_w</p:attrName>
                                        </p:attrNameLst>
                                      </p:cBhvr>
                                      <p:tavLst>
                                        <p:tav tm="0">
                                          <p:val>
                                            <p:fltVal val="0"/>
                                          </p:val>
                                        </p:tav>
                                        <p:tav tm="100000">
                                          <p:val>
                                            <p:strVal val="#ppt_w"/>
                                          </p:val>
                                        </p:tav>
                                      </p:tavLst>
                                    </p:anim>
                                    <p:anim calcmode="lin" valueType="num">
                                      <p:cBhvr>
                                        <p:cTn id="52" dur="500" fill="hold"/>
                                        <p:tgtEl>
                                          <p:spTgt spid="129"/>
                                        </p:tgtEl>
                                        <p:attrNameLst>
                                          <p:attrName>ppt_h</p:attrName>
                                        </p:attrNameLst>
                                      </p:cBhvr>
                                      <p:tavLst>
                                        <p:tav tm="0">
                                          <p:val>
                                            <p:fltVal val="0"/>
                                          </p:val>
                                        </p:tav>
                                        <p:tav tm="100000">
                                          <p:val>
                                            <p:strVal val="#ppt_h"/>
                                          </p:val>
                                        </p:tav>
                                      </p:tavLst>
                                    </p:anim>
                                    <p:animEffect transition="in" filter="fade">
                                      <p:cBhvr>
                                        <p:cTn id="53" dur="500"/>
                                        <p:tgtEl>
                                          <p:spTgt spid="129"/>
                                        </p:tgtEl>
                                      </p:cBhvr>
                                    </p:animEffect>
                                    <p:anim calcmode="lin" valueType="num">
                                      <p:cBhvr>
                                        <p:cTn id="54" dur="500" fill="hold"/>
                                        <p:tgtEl>
                                          <p:spTgt spid="129"/>
                                        </p:tgtEl>
                                        <p:attrNameLst>
                                          <p:attrName>ppt_x</p:attrName>
                                        </p:attrNameLst>
                                      </p:cBhvr>
                                      <p:tavLst>
                                        <p:tav tm="0">
                                          <p:val>
                                            <p:fltVal val="0.5"/>
                                          </p:val>
                                        </p:tav>
                                        <p:tav tm="100000">
                                          <p:val>
                                            <p:strVal val="#ppt_x"/>
                                          </p:val>
                                        </p:tav>
                                      </p:tavLst>
                                    </p:anim>
                                    <p:anim calcmode="lin" valueType="num">
                                      <p:cBhvr>
                                        <p:cTn id="55" dur="500" fill="hold"/>
                                        <p:tgtEl>
                                          <p:spTgt spid="129"/>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500"/>
                                  </p:stCondLst>
                                  <p:childTnLst>
                                    <p:set>
                                      <p:cBhvr>
                                        <p:cTn id="57" dur="1" fill="hold">
                                          <p:stCondLst>
                                            <p:cond delay="0"/>
                                          </p:stCondLst>
                                        </p:cTn>
                                        <p:tgtEl>
                                          <p:spTgt spid="130"/>
                                        </p:tgtEl>
                                        <p:attrNameLst>
                                          <p:attrName>style.visibility</p:attrName>
                                        </p:attrNameLst>
                                      </p:cBhvr>
                                      <p:to>
                                        <p:strVal val="visible"/>
                                      </p:to>
                                    </p:set>
                                    <p:anim calcmode="lin" valueType="num">
                                      <p:cBhvr>
                                        <p:cTn id="58" dur="500" fill="hold"/>
                                        <p:tgtEl>
                                          <p:spTgt spid="130"/>
                                        </p:tgtEl>
                                        <p:attrNameLst>
                                          <p:attrName>ppt_w</p:attrName>
                                        </p:attrNameLst>
                                      </p:cBhvr>
                                      <p:tavLst>
                                        <p:tav tm="0">
                                          <p:val>
                                            <p:fltVal val="0"/>
                                          </p:val>
                                        </p:tav>
                                        <p:tav tm="100000">
                                          <p:val>
                                            <p:strVal val="#ppt_w"/>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Effect transition="in" filter="fade">
                                      <p:cBhvr>
                                        <p:cTn id="60" dur="500"/>
                                        <p:tgtEl>
                                          <p:spTgt spid="130"/>
                                        </p:tgtEl>
                                      </p:cBhvr>
                                    </p:animEffect>
                                    <p:anim calcmode="lin" valueType="num">
                                      <p:cBhvr>
                                        <p:cTn id="61" dur="500" fill="hold"/>
                                        <p:tgtEl>
                                          <p:spTgt spid="130"/>
                                        </p:tgtEl>
                                        <p:attrNameLst>
                                          <p:attrName>ppt_x</p:attrName>
                                        </p:attrNameLst>
                                      </p:cBhvr>
                                      <p:tavLst>
                                        <p:tav tm="0">
                                          <p:val>
                                            <p:fltVal val="0.5"/>
                                          </p:val>
                                        </p:tav>
                                        <p:tav tm="100000">
                                          <p:val>
                                            <p:strVal val="#ppt_x"/>
                                          </p:val>
                                        </p:tav>
                                      </p:tavLst>
                                    </p:anim>
                                    <p:anim calcmode="lin" valueType="num">
                                      <p:cBhvr>
                                        <p:cTn id="62" dur="500" fill="hold"/>
                                        <p:tgtEl>
                                          <p:spTgt spid="130"/>
                                        </p:tgtEl>
                                        <p:attrNameLst>
                                          <p:attrName>ppt_y</p:attrName>
                                        </p:attrNameLst>
                                      </p:cBhvr>
                                      <p:tavLst>
                                        <p:tav tm="0">
                                          <p:val>
                                            <p:fltVal val="0.5"/>
                                          </p:val>
                                        </p:tav>
                                        <p:tav tm="100000">
                                          <p:val>
                                            <p:strVal val="#ppt_y"/>
                                          </p:val>
                                        </p:tav>
                                      </p:tavLst>
                                    </p:anim>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fill="hold"/>
                                        <p:tgtEl>
                                          <p:spTgt spid="128"/>
                                        </p:tgtEl>
                                        <p:attrNameLst>
                                          <p:attrName>ppt_w</p:attrName>
                                        </p:attrNameLst>
                                      </p:cBhvr>
                                      <p:tavLst>
                                        <p:tav tm="0">
                                          <p:val>
                                            <p:fltVal val="0"/>
                                          </p:val>
                                        </p:tav>
                                        <p:tav tm="100000">
                                          <p:val>
                                            <p:strVal val="#ppt_w"/>
                                          </p:val>
                                        </p:tav>
                                      </p:tavLst>
                                    </p:anim>
                                    <p:anim calcmode="lin" valueType="num">
                                      <p:cBhvr>
                                        <p:cTn id="67" dur="500" fill="hold"/>
                                        <p:tgtEl>
                                          <p:spTgt spid="128"/>
                                        </p:tgtEl>
                                        <p:attrNameLst>
                                          <p:attrName>ppt_h</p:attrName>
                                        </p:attrNameLst>
                                      </p:cBhvr>
                                      <p:tavLst>
                                        <p:tav tm="0">
                                          <p:val>
                                            <p:fltVal val="0"/>
                                          </p:val>
                                        </p:tav>
                                        <p:tav tm="100000">
                                          <p:val>
                                            <p:strVal val="#ppt_h"/>
                                          </p:val>
                                        </p:tav>
                                      </p:tavLst>
                                    </p:anim>
                                    <p:animEffect transition="in" filter="fade">
                                      <p:cBhvr>
                                        <p:cTn id="6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0" grpId="1" animBg="1"/>
      <p:bldP spid="127" grpId="0"/>
      <p:bldP spid="128" grpId="0"/>
      <p:bldP spid="129" grpId="0" animBg="1"/>
      <p:bldP spid="130" grpId="0" animBg="1"/>
      <p:bldP spid="137" grpId="0" animBg="1"/>
      <p:bldP spid="138" grpId="0" animBg="1"/>
      <p:bldP spid="139" grpId="0" animBg="1"/>
      <p:bldP spid="140" grpId="0" animBg="1"/>
      <p:bldP spid="141" grpId="0" animBg="1"/>
      <p:bldP spid="1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高斯滤波，获取瓶盖图</a:t>
            </a:r>
            <a:endParaRPr lang="zh-CN" altLang="en-US" sz="2667" b="1" dirty="0">
              <a:solidFill>
                <a:schemeClr val="bg1"/>
              </a:solidFill>
            </a:endParaRPr>
          </a:p>
        </p:txBody>
      </p:sp>
      <p:pic>
        <p:nvPicPr>
          <p:cNvPr id="9" name="图片 8" descr="F:\学习\计算机视觉\大作业\B.jpg"/>
          <p:cNvPicPr/>
          <p:nvPr/>
        </p:nvPicPr>
        <p:blipFill>
          <a:blip r:embed="rId3">
            <a:extLst>
              <a:ext uri="{28A0092B-C50C-407E-A947-70E740481C1C}">
                <a14:useLocalDpi xmlns:a14="http://schemas.microsoft.com/office/drawing/2010/main" val="0"/>
              </a:ext>
            </a:extLst>
          </a:blip>
          <a:srcRect/>
          <a:stretch>
            <a:fillRect/>
          </a:stretch>
        </p:blipFill>
        <p:spPr bwMode="auto">
          <a:xfrm>
            <a:off x="5708332" y="1941830"/>
            <a:ext cx="4289108" cy="3407410"/>
          </a:xfrm>
          <a:prstGeom prst="rect">
            <a:avLst/>
          </a:prstGeom>
          <a:noFill/>
          <a:ln>
            <a:noFill/>
          </a:ln>
        </p:spPr>
      </p:pic>
    </p:spTree>
    <p:extLst>
      <p:ext uri="{BB962C8B-B14F-4D97-AF65-F5344CB8AC3E}">
        <p14:creationId xmlns:p14="http://schemas.microsoft.com/office/powerpoint/2010/main" val="376019457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3188935"/>
            <a:ext cx="4644220" cy="913199"/>
          </a:xfrm>
          <a:prstGeom prst="rect">
            <a:avLst/>
          </a:prstGeom>
          <a:noFill/>
        </p:spPr>
        <p:txBody>
          <a:bodyPr wrap="none" rtlCol="0">
            <a:spAutoFit/>
          </a:bodyPr>
          <a:lstStyle/>
          <a:p>
            <a:pPr algn="ctr"/>
            <a:r>
              <a:rPr lang="zh-CN" altLang="en-US" sz="2667" b="1">
                <a:solidFill>
                  <a:schemeClr val="bg1"/>
                </a:solidFill>
              </a:rPr>
              <a:t>得到上下左右四条边缘，对应</a:t>
            </a:r>
            <a:endParaRPr lang="en-US" altLang="zh-CN" sz="2667" b="1">
              <a:solidFill>
                <a:schemeClr val="bg1"/>
              </a:solidFill>
            </a:endParaRPr>
          </a:p>
          <a:p>
            <a:pPr algn="ctr"/>
            <a:r>
              <a:rPr lang="zh-CN" altLang="en-US" sz="2667" b="1">
                <a:solidFill>
                  <a:schemeClr val="bg1"/>
                </a:solidFill>
              </a:rPr>
              <a:t>到原图，然后进行裁剪</a:t>
            </a:r>
            <a:endParaRPr lang="zh-CN" altLang="en-US" sz="2667" b="1" dirty="0">
              <a:solidFill>
                <a:schemeClr val="bg1"/>
              </a:solidFill>
            </a:endParaRPr>
          </a:p>
        </p:txBody>
      </p:sp>
      <p:pic>
        <p:nvPicPr>
          <p:cNvPr id="10" name="图片 9" descr="C:\Users\me\AppData\Local\Temp\WeChat Files\d43ab4ea3ea4d6fb4f524ed1312060b.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942" y="3757294"/>
            <a:ext cx="3950018" cy="2856866"/>
          </a:xfrm>
          <a:prstGeom prst="rect">
            <a:avLst/>
          </a:prstGeom>
          <a:noFill/>
          <a:ln>
            <a:noFill/>
          </a:ln>
        </p:spPr>
      </p:pic>
      <p:pic>
        <p:nvPicPr>
          <p:cNvPr id="11" name="图片 10" descr="F:\学习\计算机视觉\大作业\backend\image\test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467" y="243478"/>
            <a:ext cx="4438968" cy="3402056"/>
          </a:xfrm>
          <a:prstGeom prst="rect">
            <a:avLst/>
          </a:prstGeom>
          <a:noFill/>
          <a:ln>
            <a:noFill/>
          </a:ln>
        </p:spPr>
      </p:pic>
    </p:spTree>
    <p:extLst>
      <p:ext uri="{BB962C8B-B14F-4D97-AF65-F5344CB8AC3E}">
        <p14:creationId xmlns:p14="http://schemas.microsoft.com/office/powerpoint/2010/main" val="33616440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233045" y="2240105"/>
            <a:ext cx="33682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3200" b="1">
                <a:solidFill>
                  <a:schemeClr val="bg1"/>
                </a:solidFill>
              </a:rPr>
              <a:t> </a:t>
            </a:r>
            <a:r>
              <a:rPr lang="zh-CN" altLang="en-US" sz="6000" b="1">
                <a:solidFill>
                  <a:schemeClr val="bg1"/>
                </a:solidFill>
              </a:rPr>
              <a:t>侧面识别</a:t>
            </a:r>
          </a:p>
          <a:p>
            <a:pPr eaLnBrk="1" hangingPunct="1">
              <a:lnSpc>
                <a:spcPct val="100000"/>
              </a:lnSpc>
              <a:spcBef>
                <a:spcPct val="0"/>
              </a:spcBef>
              <a:buFont typeface="Arial" panose="020B0604020202020204" pitchFamily="34" charset="0"/>
              <a:buNone/>
            </a:pP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5900974" y="3591403"/>
            <a:ext cx="42027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  </a:t>
            </a:r>
            <a:r>
              <a:rPr lang="en-US" altLang="zh-CN" sz="3600" b="1">
                <a:solidFill>
                  <a:schemeClr val="bg1"/>
                </a:solidFill>
                <a:latin typeface="微软雅黑" panose="020B0503020204020204" pitchFamily="34" charset="-122"/>
                <a:ea typeface="微软雅黑" panose="020B0503020204020204" pitchFamily="34" charset="-122"/>
              </a:rPr>
              <a:t>Side recognition</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03</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32972862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04138" y="2143125"/>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796213" y="2919798"/>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输入为经过图片模型裁剪处理的图片。</a:t>
            </a:r>
            <a:endParaRPr 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3" name="图片 2" descr="图片包含 室内, 食物, 游戏机&#10;&#10;描述已自动生成">
            <a:extLst>
              <a:ext uri="{FF2B5EF4-FFF2-40B4-BE49-F238E27FC236}">
                <a16:creationId xmlns:a16="http://schemas.microsoft.com/office/drawing/2014/main" xmlns="" id="{206261FC-4D95-4962-BECB-F4936E9BB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40" y="1607065"/>
            <a:ext cx="6029432" cy="4151870"/>
          </a:xfrm>
          <a:prstGeom prst="rect">
            <a:avLst/>
          </a:prstGeom>
        </p:spPr>
      </p:pic>
    </p:spTree>
    <p:extLst>
      <p:ext uri="{BB962C8B-B14F-4D97-AF65-F5344CB8AC3E}">
        <p14:creationId xmlns:p14="http://schemas.microsoft.com/office/powerpoint/2010/main" val="74971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63599" y="3447535"/>
            <a:ext cx="3631913" cy="1066959"/>
          </a:xfrm>
          <a:prstGeom prst="rect">
            <a:avLst/>
          </a:prstGeom>
        </p:spPr>
        <p:txBody>
          <a:bodyPr wrap="square">
            <a:spAutoFit/>
          </a:bodyPr>
          <a:lstStyle/>
          <a:p>
            <a:pPr algn="just">
              <a:lnSpc>
                <a:spcPts val="1867"/>
              </a:lnSpc>
            </a:pPr>
            <a:r>
              <a:rPr lang="zh-CN" altLang="en-US" dirty="0">
                <a:solidFill>
                  <a:schemeClr val="bg1"/>
                </a:solidFill>
              </a:rPr>
              <a:t>将图片缩小，将图片大小改变为</a:t>
            </a:r>
            <a:r>
              <a:rPr lang="en-US" altLang="zh-CN" dirty="0">
                <a:solidFill>
                  <a:schemeClr val="bg1"/>
                </a:solidFill>
              </a:rPr>
              <a:t>400*300</a:t>
            </a:r>
          </a:p>
          <a:p>
            <a:pPr marL="285750" indent="-285750" algn="just">
              <a:lnSpc>
                <a:spcPts val="1867"/>
              </a:lnSpc>
              <a:buFont typeface="Arial" panose="020B0604020202020204" pitchFamily="34" charset="0"/>
              <a:buChar char="•"/>
            </a:pPr>
            <a:r>
              <a:rPr lang="zh-CN" altLang="en-US" dirty="0">
                <a:solidFill>
                  <a:schemeClr val="bg1"/>
                </a:solidFill>
              </a:rPr>
              <a:t>加快图像运行速度</a:t>
            </a:r>
            <a:endParaRPr lang="en-US" altLang="zh-CN" dirty="0">
              <a:solidFill>
                <a:schemeClr val="bg1"/>
              </a:solidFill>
            </a:endParaRPr>
          </a:p>
          <a:p>
            <a:pPr marL="285750" indent="-285750" algn="just">
              <a:lnSpc>
                <a:spcPts val="1867"/>
              </a:lnSpc>
              <a:buFont typeface="Arial" panose="020B0604020202020204" pitchFamily="34" charset="0"/>
              <a:buChar char="•"/>
            </a:pPr>
            <a:r>
              <a:rPr lang="zh-CN" altLang="en-US" dirty="0">
                <a:solidFill>
                  <a:schemeClr val="bg1"/>
                </a:solidFill>
              </a:rPr>
              <a:t>保证图片中瓶盖大小</a:t>
            </a:r>
          </a:p>
        </p:txBody>
      </p:sp>
      <p:sp>
        <p:nvSpPr>
          <p:cNvPr id="129" name="TextBox 28"/>
          <p:cNvSpPr txBox="1"/>
          <p:nvPr/>
        </p:nvSpPr>
        <p:spPr>
          <a:xfrm>
            <a:off x="1675118" y="2837179"/>
            <a:ext cx="1556837" cy="502766"/>
          </a:xfrm>
          <a:prstGeom prst="rect">
            <a:avLst/>
          </a:prstGeom>
          <a:noFill/>
        </p:spPr>
        <p:txBody>
          <a:bodyPr wrap="none" rtlCol="0">
            <a:spAutoFit/>
          </a:bodyPr>
          <a:lstStyle/>
          <a:p>
            <a:pPr algn="ctr"/>
            <a:r>
              <a:rPr lang="zh-CN" altLang="en-US" sz="2667" b="1" dirty="0">
                <a:solidFill>
                  <a:schemeClr val="bg1"/>
                </a:solidFill>
              </a:rPr>
              <a:t>图片缩放</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579646"/>
          </a:xfrm>
          <a:prstGeom prst="rect">
            <a:avLst/>
          </a:prstGeom>
        </p:spPr>
        <p:txBody>
          <a:bodyPr wrap="square">
            <a:spAutoFit/>
          </a:bodyPr>
          <a:lstStyle/>
          <a:p>
            <a:pPr algn="just">
              <a:lnSpc>
                <a:spcPts val="1867"/>
              </a:lnSpc>
            </a:pPr>
            <a:r>
              <a:rPr lang="zh-CN" altLang="en-US" dirty="0">
                <a:solidFill>
                  <a:schemeClr val="bg1"/>
                </a:solidFill>
              </a:rPr>
              <a:t>对缩小后的图片进行均值滤波，达到去噪的效果。</a:t>
            </a:r>
          </a:p>
        </p:txBody>
      </p:sp>
      <p:sp>
        <p:nvSpPr>
          <p:cNvPr id="143" name="TextBox 54"/>
          <p:cNvSpPr txBox="1"/>
          <p:nvPr/>
        </p:nvSpPr>
        <p:spPr>
          <a:xfrm>
            <a:off x="8108388" y="1739275"/>
            <a:ext cx="1556836" cy="502766"/>
          </a:xfrm>
          <a:prstGeom prst="rect">
            <a:avLst/>
          </a:prstGeom>
          <a:noFill/>
        </p:spPr>
        <p:txBody>
          <a:bodyPr wrap="none" rtlCol="0">
            <a:spAutoFit/>
          </a:bodyPr>
          <a:lstStyle/>
          <a:p>
            <a:pPr algn="ctr"/>
            <a:r>
              <a:rPr lang="zh-CN" altLang="en-US" sz="2667" b="1" dirty="0">
                <a:solidFill>
                  <a:schemeClr val="bg1"/>
                </a:solidFill>
              </a:rPr>
              <a:t>均值滤波</a:t>
            </a:r>
          </a:p>
        </p:txBody>
      </p:sp>
      <p:sp>
        <p:nvSpPr>
          <p:cNvPr id="144" name="矩形 143"/>
          <p:cNvSpPr/>
          <p:nvPr/>
        </p:nvSpPr>
        <p:spPr>
          <a:xfrm>
            <a:off x="7138055" y="5264053"/>
            <a:ext cx="3497501" cy="579646"/>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a:solidFill>
                  <a:schemeClr val="bg1"/>
                </a:solidFill>
              </a:rPr>
              <a:t>canny</a:t>
            </a:r>
            <a:r>
              <a:rPr lang="zh-CN" altLang="en-US" dirty="0">
                <a:solidFill>
                  <a:schemeClr val="bg1"/>
                </a:solidFill>
              </a:rPr>
              <a:t>算子进行边缘检测，同时对图像进行二值化处理。</a:t>
            </a:r>
          </a:p>
        </p:txBody>
      </p:sp>
      <p:sp>
        <p:nvSpPr>
          <p:cNvPr id="145" name="TextBox 54"/>
          <p:cNvSpPr txBox="1"/>
          <p:nvPr/>
        </p:nvSpPr>
        <p:spPr>
          <a:xfrm>
            <a:off x="7942659" y="4676721"/>
            <a:ext cx="1556837" cy="502766"/>
          </a:xfrm>
          <a:prstGeom prst="rect">
            <a:avLst/>
          </a:prstGeom>
          <a:noFill/>
        </p:spPr>
        <p:txBody>
          <a:bodyPr wrap="none" rtlCol="0">
            <a:spAutoFit/>
          </a:bodyPr>
          <a:lstStyle/>
          <a:p>
            <a:pPr algn="ctr"/>
            <a:r>
              <a:rPr lang="zh-CN" altLang="en-US" sz="2667" b="1" dirty="0">
                <a:solidFill>
                  <a:schemeClr val="bg1"/>
                </a:solidFill>
              </a:rPr>
              <a:t>边缘检测</a:t>
            </a:r>
          </a:p>
        </p:txBody>
      </p:sp>
      <p:pic>
        <p:nvPicPr>
          <p:cNvPr id="3" name="图片 2" descr="图片包含 游戏机&#10;&#10;描述已自动生成">
            <a:extLst>
              <a:ext uri="{FF2B5EF4-FFF2-40B4-BE49-F238E27FC236}">
                <a16:creationId xmlns:a16="http://schemas.microsoft.com/office/drawing/2014/main" xmlns="" id="{B31D3650-E41B-4033-9833-2142C6CE6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59" y="2693186"/>
            <a:ext cx="3810000" cy="2619375"/>
          </a:xfrm>
          <a:prstGeom prst="rect">
            <a:avLst/>
          </a:prstGeom>
        </p:spPr>
      </p:pic>
    </p:spTree>
    <p:extLst>
      <p:ext uri="{BB962C8B-B14F-4D97-AF65-F5344CB8AC3E}">
        <p14:creationId xmlns:p14="http://schemas.microsoft.com/office/powerpoint/2010/main" val="2397234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rPr>
                <a:t>侧面</a:t>
              </a:r>
              <a:r>
                <a:rPr lang="zh-CN" altLang="en-US" sz="2800" b="1" dirty="0">
                  <a:solidFill>
                    <a:schemeClr val="bg1"/>
                  </a:solidFill>
                  <a:latin typeface="微软雅黑" panose="020B0503020204020204" pitchFamily="34" charset="-122"/>
                  <a:ea typeface="微软雅黑" panose="020B0503020204020204" pitchFamily="34" charset="-122"/>
                </a:rPr>
                <a:t>识别</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8" name="矩形 127"/>
          <p:cNvSpPr/>
          <p:nvPr/>
        </p:nvSpPr>
        <p:spPr>
          <a:xfrm>
            <a:off x="838280" y="2933709"/>
            <a:ext cx="3631913" cy="2041585"/>
          </a:xfrm>
          <a:prstGeom prst="rect">
            <a:avLst/>
          </a:prstGeom>
        </p:spPr>
        <p:txBody>
          <a:bodyPr wrap="square">
            <a:spAutoFit/>
          </a:bodyPr>
          <a:lstStyle/>
          <a:p>
            <a:pPr algn="just">
              <a:lnSpc>
                <a:spcPts val="1867"/>
              </a:lnSpc>
            </a:pPr>
            <a:r>
              <a:rPr lang="zh-CN" altLang="en-US" dirty="0">
                <a:solidFill>
                  <a:schemeClr val="bg1"/>
                </a:solidFill>
              </a:rPr>
              <a:t>先包围物体生成最小矩形，如果其宽和高的比值大于</a:t>
            </a:r>
            <a:r>
              <a:rPr lang="en-US" altLang="zh-CN" dirty="0">
                <a:solidFill>
                  <a:schemeClr val="bg1"/>
                </a:solidFill>
              </a:rPr>
              <a:t>1.2</a:t>
            </a:r>
            <a:r>
              <a:rPr lang="zh-CN" altLang="en-US" dirty="0">
                <a:solidFill>
                  <a:schemeClr val="bg1"/>
                </a:solidFill>
              </a:rPr>
              <a:t>或者小于</a:t>
            </a:r>
            <a:r>
              <a:rPr lang="en-US" altLang="zh-CN" dirty="0">
                <a:solidFill>
                  <a:schemeClr val="bg1"/>
                </a:solidFill>
              </a:rPr>
              <a:t>0.8</a:t>
            </a:r>
            <a:r>
              <a:rPr lang="zh-CN" altLang="en-US" dirty="0">
                <a:solidFill>
                  <a:schemeClr val="bg1"/>
                </a:solidFill>
              </a:rPr>
              <a:t>时，判定矩形内瓶盖是侧面。</a:t>
            </a:r>
            <a:endParaRPr lang="en-US" altLang="zh-CN" dirty="0">
              <a:solidFill>
                <a:schemeClr val="bg1"/>
              </a:solidFill>
            </a:endParaRPr>
          </a:p>
          <a:p>
            <a:pPr algn="just">
              <a:lnSpc>
                <a:spcPts val="1867"/>
              </a:lnSpc>
            </a:pPr>
            <a:r>
              <a:rPr lang="zh-CN" altLang="en-US" dirty="0">
                <a:solidFill>
                  <a:schemeClr val="bg1"/>
                </a:solidFill>
              </a:rPr>
              <a:t>否则对于物体生成垂直矩形，当垂直矩形的宽高比在</a:t>
            </a:r>
            <a:r>
              <a:rPr lang="en-US" altLang="zh-CN" dirty="0">
                <a:solidFill>
                  <a:schemeClr val="bg1"/>
                </a:solidFill>
              </a:rPr>
              <a:t>(0.85,1)</a:t>
            </a:r>
            <a:r>
              <a:rPr lang="zh-CN" altLang="en-US" dirty="0">
                <a:solidFill>
                  <a:schemeClr val="bg1"/>
                </a:solidFill>
              </a:rPr>
              <a:t>或</a:t>
            </a:r>
            <a:r>
              <a:rPr lang="en-US" altLang="zh-CN" dirty="0">
                <a:solidFill>
                  <a:schemeClr val="bg1"/>
                </a:solidFill>
              </a:rPr>
              <a:t>(1,1.15)</a:t>
            </a:r>
            <a:r>
              <a:rPr lang="zh-CN" altLang="en-US" dirty="0">
                <a:solidFill>
                  <a:schemeClr val="bg1"/>
                </a:solidFill>
              </a:rPr>
              <a:t>之间</a:t>
            </a:r>
            <a:r>
              <a:rPr lang="en-US" altLang="zh-CN" dirty="0">
                <a:solidFill>
                  <a:schemeClr val="bg1"/>
                </a:solidFill>
              </a:rPr>
              <a:t>,</a:t>
            </a:r>
            <a:r>
              <a:rPr lang="zh-CN" altLang="en-US" dirty="0">
                <a:solidFill>
                  <a:schemeClr val="bg1"/>
                </a:solidFill>
              </a:rPr>
              <a:t>或为</a:t>
            </a:r>
            <a:r>
              <a:rPr lang="en-US" altLang="zh-CN" dirty="0">
                <a:solidFill>
                  <a:schemeClr val="bg1"/>
                </a:solidFill>
              </a:rPr>
              <a:t>1</a:t>
            </a:r>
            <a:r>
              <a:rPr lang="zh-CN" altLang="en-US" dirty="0">
                <a:solidFill>
                  <a:schemeClr val="bg1"/>
                </a:solidFill>
              </a:rPr>
              <a:t>时，判定矩形内瓶盖是正面或者反面。</a:t>
            </a:r>
            <a:endParaRPr lang="en-US" altLang="zh-CN" dirty="0">
              <a:solidFill>
                <a:schemeClr val="bg1"/>
              </a:solidFill>
            </a:endParaRPr>
          </a:p>
          <a:p>
            <a:pPr algn="just">
              <a:lnSpc>
                <a:spcPts val="1867"/>
              </a:lnSpc>
            </a:pPr>
            <a:endParaRPr lang="zh-CN" altLang="en-US" dirty="0">
              <a:solidFill>
                <a:schemeClr val="bg1"/>
              </a:solidFill>
            </a:endParaRPr>
          </a:p>
        </p:txBody>
      </p:sp>
      <p:sp>
        <p:nvSpPr>
          <p:cNvPr id="129" name="TextBox 28"/>
          <p:cNvSpPr txBox="1"/>
          <p:nvPr/>
        </p:nvSpPr>
        <p:spPr>
          <a:xfrm>
            <a:off x="1625561" y="2326913"/>
            <a:ext cx="1556837" cy="502766"/>
          </a:xfrm>
          <a:prstGeom prst="rect">
            <a:avLst/>
          </a:prstGeom>
          <a:noFill/>
        </p:spPr>
        <p:txBody>
          <a:bodyPr wrap="none" rtlCol="0">
            <a:spAutoFit/>
          </a:bodyPr>
          <a:lstStyle/>
          <a:p>
            <a:pPr algn="ctr"/>
            <a:r>
              <a:rPr lang="zh-CN" altLang="en-US" sz="2667" b="1" dirty="0">
                <a:solidFill>
                  <a:schemeClr val="bg1"/>
                </a:solidFill>
              </a:rPr>
              <a:t>轮廓检测</a:t>
            </a:r>
          </a:p>
        </p:txBody>
      </p:sp>
      <p:grpSp>
        <p:nvGrpSpPr>
          <p:cNvPr id="130" name="组合 129"/>
          <p:cNvGrpSpPr/>
          <p:nvPr/>
        </p:nvGrpSpPr>
        <p:grpSpPr>
          <a:xfrm>
            <a:off x="5740761" y="4766478"/>
            <a:ext cx="1187451" cy="1174749"/>
            <a:chOff x="4305571" y="3574858"/>
            <a:chExt cx="890588" cy="881062"/>
          </a:xfrm>
          <a:solidFill>
            <a:srgbClr val="FFFF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5740762" y="2088894"/>
            <a:ext cx="1174751" cy="1189567"/>
            <a:chOff x="4305571" y="1566670"/>
            <a:chExt cx="881063" cy="892175"/>
          </a:xfrm>
          <a:solidFill>
            <a:srgbClr val="FFFF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508144" y="3039278"/>
            <a:ext cx="1949451" cy="1951567"/>
            <a:chOff x="3381108" y="2279458"/>
            <a:chExt cx="1462088" cy="1463675"/>
          </a:xfrm>
          <a:solidFill>
            <a:srgbClr val="FFFFFF">
              <a:alpha val="50196"/>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9" name="任意多边形 138"/>
          <p:cNvSpPr/>
          <p:nvPr/>
        </p:nvSpPr>
        <p:spPr>
          <a:xfrm>
            <a:off x="6833655" y="2888567"/>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0" name="任意多边形 139"/>
          <p:cNvSpPr/>
          <p:nvPr/>
        </p:nvSpPr>
        <p:spPr>
          <a:xfrm>
            <a:off x="6833655" y="5786439"/>
            <a:ext cx="3774847" cy="302509"/>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1" name="任意多边形 140"/>
          <p:cNvSpPr/>
          <p:nvPr/>
        </p:nvSpPr>
        <p:spPr>
          <a:xfrm flipH="1">
            <a:off x="863599" y="4294568"/>
            <a:ext cx="3838036" cy="34086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bg1">
                  <a:lumMod val="65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7267044" y="2275481"/>
            <a:ext cx="3497501" cy="823302"/>
          </a:xfrm>
          <a:prstGeom prst="rect">
            <a:avLst/>
          </a:prstGeom>
        </p:spPr>
        <p:txBody>
          <a:bodyPr wrap="square">
            <a:spAutoFit/>
          </a:bodyPr>
          <a:lstStyle/>
          <a:p>
            <a:pPr algn="just">
              <a:lnSpc>
                <a:spcPts val="1867"/>
              </a:lnSpc>
            </a:pPr>
            <a:r>
              <a:rPr lang="zh-CN" altLang="en-US" dirty="0">
                <a:solidFill>
                  <a:schemeClr val="bg1"/>
                </a:solidFill>
              </a:rPr>
              <a:t>使用</a:t>
            </a:r>
            <a:r>
              <a:rPr lang="zh-CN" altLang="en-US">
                <a:solidFill>
                  <a:schemeClr val="bg1"/>
                </a:solidFill>
              </a:rPr>
              <a:t>五个列表来</a:t>
            </a:r>
            <a:r>
              <a:rPr lang="zh-CN" altLang="en-US" dirty="0">
                <a:solidFill>
                  <a:schemeClr val="bg1"/>
                </a:solidFill>
              </a:rPr>
              <a:t>分布存储符合条件的矩形的四个顶点坐标与一个表示瓶盖方向的向量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3" name="TextBox 54"/>
          <p:cNvSpPr txBox="1"/>
          <p:nvPr/>
        </p:nvSpPr>
        <p:spPr>
          <a:xfrm>
            <a:off x="8108387" y="1739275"/>
            <a:ext cx="1556837" cy="502766"/>
          </a:xfrm>
          <a:prstGeom prst="rect">
            <a:avLst/>
          </a:prstGeom>
          <a:noFill/>
        </p:spPr>
        <p:txBody>
          <a:bodyPr wrap="none" rtlCol="0">
            <a:spAutoFit/>
          </a:bodyPr>
          <a:lstStyle/>
          <a:p>
            <a:pPr algn="ctr"/>
            <a:r>
              <a:rPr lang="zh-CN" altLang="en-US" sz="2667" b="1" dirty="0">
                <a:solidFill>
                  <a:schemeClr val="bg1"/>
                </a:solidFill>
              </a:rPr>
              <a:t>数据存储</a:t>
            </a:r>
          </a:p>
        </p:txBody>
      </p:sp>
      <p:sp>
        <p:nvSpPr>
          <p:cNvPr id="144" name="矩形 143"/>
          <p:cNvSpPr/>
          <p:nvPr/>
        </p:nvSpPr>
        <p:spPr>
          <a:xfrm>
            <a:off x="7138055" y="5264053"/>
            <a:ext cx="3497501" cy="823302"/>
          </a:xfrm>
          <a:prstGeom prst="rect">
            <a:avLst/>
          </a:prstGeom>
        </p:spPr>
        <p:txBody>
          <a:bodyPr wrap="square">
            <a:spAutoFit/>
          </a:bodyPr>
          <a:lstStyle/>
          <a:p>
            <a:pPr algn="just">
              <a:lnSpc>
                <a:spcPts val="1867"/>
              </a:lnSpc>
            </a:pPr>
            <a:r>
              <a:rPr lang="zh-CN" altLang="en-US" dirty="0">
                <a:solidFill>
                  <a:schemeClr val="bg1"/>
                </a:solidFill>
              </a:rPr>
              <a:t>用</a:t>
            </a:r>
            <a:r>
              <a:rPr lang="en-US" altLang="zh-CN" dirty="0" err="1">
                <a:solidFill>
                  <a:schemeClr val="bg1"/>
                </a:solidFill>
              </a:rPr>
              <a:t>Returnlist</a:t>
            </a:r>
            <a:r>
              <a:rPr lang="zh-CN" altLang="en-US" dirty="0">
                <a:solidFill>
                  <a:schemeClr val="bg1"/>
                </a:solidFill>
              </a:rPr>
              <a:t>存储每一个矩形的五个参数 ，返回</a:t>
            </a:r>
            <a:r>
              <a:rPr lang="en-US" altLang="zh-CN" dirty="0" err="1">
                <a:solidFill>
                  <a:schemeClr val="bg1"/>
                </a:solidFill>
              </a:rPr>
              <a:t>ReturnList</a:t>
            </a:r>
            <a:r>
              <a:rPr lang="zh-CN" altLang="en-US" dirty="0">
                <a:solidFill>
                  <a:schemeClr val="bg1"/>
                </a:solidFill>
              </a:rPr>
              <a:t>。量</a:t>
            </a:r>
            <a:r>
              <a:rPr lang="en-US" altLang="zh-CN" dirty="0">
                <a:solidFill>
                  <a:schemeClr val="bg1"/>
                </a:solidFill>
              </a:rPr>
              <a:t>(</a:t>
            </a:r>
            <a:r>
              <a:rPr lang="en-US" altLang="zh-CN" dirty="0" err="1">
                <a:solidFill>
                  <a:schemeClr val="bg1"/>
                </a:solidFill>
              </a:rPr>
              <a:t>x,y,z</a:t>
            </a:r>
            <a:r>
              <a:rPr lang="en-US" altLang="zh-CN" dirty="0">
                <a:solidFill>
                  <a:schemeClr val="bg1"/>
                </a:solidFill>
              </a:rPr>
              <a:t>)</a:t>
            </a:r>
            <a:endParaRPr lang="zh-CN" altLang="en-US" dirty="0">
              <a:solidFill>
                <a:schemeClr val="bg1"/>
              </a:solidFill>
            </a:endParaRPr>
          </a:p>
        </p:txBody>
      </p:sp>
      <p:sp>
        <p:nvSpPr>
          <p:cNvPr id="145" name="TextBox 54"/>
          <p:cNvSpPr txBox="1"/>
          <p:nvPr/>
        </p:nvSpPr>
        <p:spPr>
          <a:xfrm>
            <a:off x="8285702" y="4676721"/>
            <a:ext cx="870751" cy="502766"/>
          </a:xfrm>
          <a:prstGeom prst="rect">
            <a:avLst/>
          </a:prstGeom>
          <a:noFill/>
        </p:spPr>
        <p:txBody>
          <a:bodyPr wrap="none" rtlCol="0">
            <a:spAutoFit/>
          </a:bodyPr>
          <a:lstStyle/>
          <a:p>
            <a:pPr algn="ctr"/>
            <a:r>
              <a:rPr lang="zh-CN" altLang="en-US" sz="2667" b="1" dirty="0">
                <a:solidFill>
                  <a:schemeClr val="bg1"/>
                </a:solidFill>
              </a:rPr>
              <a:t>输出</a:t>
            </a:r>
          </a:p>
        </p:txBody>
      </p:sp>
      <p:pic>
        <p:nvPicPr>
          <p:cNvPr id="3" name="图片 2" descr="图片包含 游戏机, 衬衫&#10;&#10;描述已自动生成">
            <a:extLst>
              <a:ext uri="{FF2B5EF4-FFF2-40B4-BE49-F238E27FC236}">
                <a16:creationId xmlns:a16="http://schemas.microsoft.com/office/drawing/2014/main" xmlns="" id="{69612027-D71C-44AA-BAB7-11216938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812" y="860615"/>
            <a:ext cx="3810000" cy="2619375"/>
          </a:xfrm>
          <a:prstGeom prst="rect">
            <a:avLst/>
          </a:prstGeom>
        </p:spPr>
      </p:pic>
      <p:pic>
        <p:nvPicPr>
          <p:cNvPr id="29" name="图片 28">
            <a:extLst>
              <a:ext uri="{FF2B5EF4-FFF2-40B4-BE49-F238E27FC236}">
                <a16:creationId xmlns:a16="http://schemas.microsoft.com/office/drawing/2014/main" xmlns="" id="{79EC8828-926E-49AA-BCA5-9A6120AEE1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39461" y="3678037"/>
            <a:ext cx="3783351" cy="3038367"/>
          </a:xfrm>
          <a:prstGeom prst="rect">
            <a:avLst/>
          </a:prstGeom>
        </p:spPr>
      </p:pic>
    </p:spTree>
    <p:extLst>
      <p:ext uri="{BB962C8B-B14F-4D97-AF65-F5344CB8AC3E}">
        <p14:creationId xmlns:p14="http://schemas.microsoft.com/office/powerpoint/2010/main" val="3832722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5898531" y="2082374"/>
            <a:ext cx="42755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dirty="0">
                <a:solidFill>
                  <a:srgbClr val="000000"/>
                </a:solidFill>
                <a:latin typeface="微软雅黑" panose="020B0503020204020204" pitchFamily="34" charset="-122"/>
                <a:ea typeface="微软雅黑" panose="020B0503020204020204" pitchFamily="34" charset="-122"/>
              </a:rPr>
              <a:t>  </a:t>
            </a:r>
            <a:r>
              <a:rPr lang="zh-CN" altLang="en-US" sz="6000" b="1" dirty="0">
                <a:solidFill>
                  <a:schemeClr val="bg1"/>
                </a:solidFill>
                <a:latin typeface="微软雅黑" panose="020B0503020204020204" pitchFamily="34" charset="-122"/>
                <a:ea typeface="微软雅黑" panose="020B0503020204020204" pitchFamily="34" charset="-122"/>
              </a:rPr>
              <a:t>正反面判断</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 name="文本框 20"/>
          <p:cNvSpPr>
            <a:spLocks noChangeArrowheads="1"/>
          </p:cNvSpPr>
          <p:nvPr/>
        </p:nvSpPr>
        <p:spPr bwMode="auto">
          <a:xfrm>
            <a:off x="6260073" y="3480484"/>
            <a:ext cx="3552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Judge positive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5721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a:solidFill>
                  <a:srgbClr val="0059B3"/>
                </a:solidFill>
                <a:latin typeface="Impact" panose="020B0806030902050204" pitchFamily="34" charset="0"/>
                <a:sym typeface="Impact" panose="020B0806030902050204" pitchFamily="34" charset="0"/>
              </a:rPr>
              <a:t>04</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1647401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
                                        </p:tgtEl>
                                      </p:cBhvr>
                                    </p:animEffect>
                                  </p:childTnLst>
                                </p:cTn>
                              </p:par>
                            </p:childTnLst>
                          </p:cTn>
                        </p:par>
                        <p:par>
                          <p:cTn id="55" fill="hold">
                            <p:stCondLst>
                              <p:cond delay="5950"/>
                            </p:stCondLst>
                            <p:childTnLst>
                              <p:par>
                                <p:cTn id="56" presetID="22" presetClass="entr" presetSubtype="8"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par>
                          <p:cTn id="59" fill="hold">
                            <p:stCondLst>
                              <p:cond delay="6450"/>
                            </p:stCondLst>
                            <p:childTnLst>
                              <p:par>
                                <p:cTn id="60" presetID="42"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p:bldP spid="12" grpId="0" animBg="1"/>
      <p:bldP spid="13"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5"/>
          <p:cNvSpPr txBox="1">
            <a:spLocks noChangeArrowheads="1"/>
          </p:cNvSpPr>
          <p:nvPr/>
        </p:nvSpPr>
        <p:spPr bwMode="auto">
          <a:xfrm>
            <a:off x="7779554" y="2397654"/>
            <a:ext cx="2005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FDFDFD"/>
                </a:solidFill>
                <a:latin typeface="微软雅黑" panose="020B0503020204020204" pitchFamily="34" charset="-122"/>
                <a:ea typeface="微软雅黑" panose="020B0503020204020204" pitchFamily="34" charset="-122"/>
                <a:sym typeface="Gill Sans"/>
              </a:rPr>
              <a:t>输入</a:t>
            </a:r>
            <a:endParaRPr lang="zh-CN" sz="28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38" name="矩形 22"/>
          <p:cNvSpPr>
            <a:spLocks noChangeArrowheads="1"/>
          </p:cNvSpPr>
          <p:nvPr/>
        </p:nvSpPr>
        <p:spPr bwMode="auto">
          <a:xfrm>
            <a:off x="7871629" y="3174327"/>
            <a:ext cx="3567112" cy="6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先前判断为正反面的瓶盖经过裁剪后的图形</a:t>
            </a:r>
            <a:endParaRPr lang="en-US" altLang="zh-CN"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9" name="组合 138"/>
          <p:cNvGrpSpPr/>
          <p:nvPr/>
        </p:nvGrpSpPr>
        <p:grpSpPr>
          <a:xfrm>
            <a:off x="435383" y="318017"/>
            <a:ext cx="4787405" cy="523220"/>
            <a:chOff x="435383" y="318017"/>
            <a:chExt cx="4787405" cy="523220"/>
          </a:xfrm>
        </p:grpSpPr>
        <p:sp>
          <p:nvSpPr>
            <p:cNvPr id="140" name="文本框 38"/>
            <p:cNvSpPr txBox="1">
              <a:spLocks noChangeArrowheads="1"/>
            </p:cNvSpPr>
            <p:nvPr/>
          </p:nvSpPr>
          <p:spPr bwMode="auto">
            <a:xfrm>
              <a:off x="1028987" y="318017"/>
              <a:ext cx="4193801"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a:extLst>
              <a:ext uri="{FF2B5EF4-FFF2-40B4-BE49-F238E27FC236}">
                <a16:creationId xmlns:a16="http://schemas.microsoft.com/office/drawing/2014/main" xmlns="" id="{C956B0BA-FE62-4AFD-BA64-A9A5CB83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86" y="2226014"/>
            <a:ext cx="2807867" cy="2733387"/>
          </a:xfrm>
          <a:prstGeom prst="rect">
            <a:avLst/>
          </a:prstGeom>
        </p:spPr>
      </p:pic>
      <p:pic>
        <p:nvPicPr>
          <p:cNvPr id="6" name="图片 5">
            <a:extLst>
              <a:ext uri="{FF2B5EF4-FFF2-40B4-BE49-F238E27FC236}">
                <a16:creationId xmlns:a16="http://schemas.microsoft.com/office/drawing/2014/main" xmlns="" id="{36524773-2680-41B1-92F0-07C930E31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902" y="2230713"/>
            <a:ext cx="2807868" cy="2750123"/>
          </a:xfrm>
          <a:prstGeom prst="rect">
            <a:avLst/>
          </a:prstGeom>
        </p:spPr>
      </p:pic>
    </p:spTree>
    <p:extLst>
      <p:ext uri="{BB962C8B-B14F-4D97-AF65-F5344CB8AC3E}">
        <p14:creationId xmlns:p14="http://schemas.microsoft.com/office/powerpoint/2010/main" val="28156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4" name="图片 3">
            <a:extLst>
              <a:ext uri="{FF2B5EF4-FFF2-40B4-BE49-F238E27FC236}">
                <a16:creationId xmlns:a16="http://schemas.microsoft.com/office/drawing/2014/main" xmlns="" id="{D1EF4679-941E-4ADF-80E2-9E57ABFCCE94}"/>
              </a:ext>
            </a:extLst>
          </p:cNvPr>
          <p:cNvPicPr>
            <a:picLocks noChangeAspect="1"/>
          </p:cNvPicPr>
          <p:nvPr/>
        </p:nvPicPr>
        <p:blipFill>
          <a:blip r:embed="rId4"/>
          <a:stretch>
            <a:fillRect/>
          </a:stretch>
        </p:blipFill>
        <p:spPr>
          <a:xfrm>
            <a:off x="4699376" y="1159207"/>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5"/>
          <a:stretch>
            <a:fillRect/>
          </a:stretch>
        </p:blipFill>
        <p:spPr>
          <a:xfrm>
            <a:off x="542302" y="4014642"/>
            <a:ext cx="2627878" cy="2573806"/>
          </a:xfrm>
          <a:prstGeom prst="rect">
            <a:avLst/>
          </a:prstGeom>
        </p:spPr>
      </p:pic>
      <p:pic>
        <p:nvPicPr>
          <p:cNvPr id="6" name="图片 5">
            <a:extLst>
              <a:ext uri="{FF2B5EF4-FFF2-40B4-BE49-F238E27FC236}">
                <a16:creationId xmlns:a16="http://schemas.microsoft.com/office/drawing/2014/main" xmlns="" id="{182228E7-CEAA-45D5-887E-C8DFE839D12E}"/>
              </a:ext>
            </a:extLst>
          </p:cNvPr>
          <p:cNvPicPr>
            <a:picLocks noChangeAspect="1"/>
          </p:cNvPicPr>
          <p:nvPr/>
        </p:nvPicPr>
        <p:blipFill>
          <a:blip r:embed="rId6"/>
          <a:stretch>
            <a:fillRect/>
          </a:stretch>
        </p:blipFill>
        <p:spPr>
          <a:xfrm>
            <a:off x="4699375" y="4014642"/>
            <a:ext cx="2578395" cy="2525341"/>
          </a:xfrm>
          <a:prstGeom prst="rect">
            <a:avLst/>
          </a:prstGeom>
        </p:spPr>
      </p:pic>
      <p:sp>
        <p:nvSpPr>
          <p:cNvPr id="34" name="TextBox 15">
            <a:extLst>
              <a:ext uri="{FF2B5EF4-FFF2-40B4-BE49-F238E27FC236}">
                <a16:creationId xmlns:a16="http://schemas.microsoft.com/office/drawing/2014/main" xmlns="" id="{91B2124F-516F-4284-A870-6530815A1935}"/>
              </a:ext>
            </a:extLst>
          </p:cNvPr>
          <p:cNvSpPr txBox="1">
            <a:spLocks noChangeArrowheads="1"/>
          </p:cNvSpPr>
          <p:nvPr/>
        </p:nvSpPr>
        <p:spPr bwMode="auto">
          <a:xfrm>
            <a:off x="8100064" y="3348292"/>
            <a:ext cx="2627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dirty="0">
                <a:solidFill>
                  <a:srgbClr val="FDFDFD"/>
                </a:solidFill>
                <a:latin typeface="微软雅黑" panose="020B0503020204020204" pitchFamily="34" charset="-122"/>
                <a:ea typeface="微软雅黑" panose="020B0503020204020204" pitchFamily="34" charset="-122"/>
                <a:sym typeface="Gill Sans"/>
              </a:rPr>
              <a:t>均值滤波</a:t>
            </a:r>
            <a:endParaRPr lang="zh-CN" sz="4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94450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F95FC3C8-6AD0-471D-8876-C96E9ADB8A59}"/>
              </a:ext>
            </a:extLst>
          </p:cNvPr>
          <p:cNvPicPr>
            <a:picLocks noChangeAspect="1"/>
          </p:cNvPicPr>
          <p:nvPr/>
        </p:nvPicPr>
        <p:blipFill>
          <a:blip r:embed="rId3"/>
          <a:stretch>
            <a:fillRect/>
          </a:stretch>
        </p:blipFill>
        <p:spPr>
          <a:xfrm>
            <a:off x="542302" y="1159208"/>
            <a:ext cx="2627878" cy="2573806"/>
          </a:xfrm>
          <a:prstGeom prst="rect">
            <a:avLst/>
          </a:prstGeom>
        </p:spPr>
      </p:pic>
      <p:pic>
        <p:nvPicPr>
          <p:cNvPr id="5" name="图片 4">
            <a:extLst>
              <a:ext uri="{FF2B5EF4-FFF2-40B4-BE49-F238E27FC236}">
                <a16:creationId xmlns:a16="http://schemas.microsoft.com/office/drawing/2014/main" xmlns="" id="{F52017C1-2F80-4ED2-876D-91585DED0D4D}"/>
              </a:ext>
            </a:extLst>
          </p:cNvPr>
          <p:cNvPicPr>
            <a:picLocks noChangeAspect="1"/>
          </p:cNvPicPr>
          <p:nvPr/>
        </p:nvPicPr>
        <p:blipFill>
          <a:blip r:embed="rId4"/>
          <a:stretch>
            <a:fillRect/>
          </a:stretch>
        </p:blipFill>
        <p:spPr>
          <a:xfrm>
            <a:off x="542302" y="4014642"/>
            <a:ext cx="2627878" cy="2573806"/>
          </a:xfrm>
          <a:prstGeom prst="rect">
            <a:avLst/>
          </a:prstGeom>
        </p:spPr>
      </p:pic>
      <p:pic>
        <p:nvPicPr>
          <p:cNvPr id="8" name="图片 7">
            <a:extLst>
              <a:ext uri="{FF2B5EF4-FFF2-40B4-BE49-F238E27FC236}">
                <a16:creationId xmlns:a16="http://schemas.microsoft.com/office/drawing/2014/main" xmlns="" id="{7256B767-D567-4D46-9F02-E967BE8F27BC}"/>
              </a:ext>
            </a:extLst>
          </p:cNvPr>
          <p:cNvPicPr>
            <a:picLocks noChangeAspect="1"/>
          </p:cNvPicPr>
          <p:nvPr/>
        </p:nvPicPr>
        <p:blipFill>
          <a:blip r:embed="rId5"/>
          <a:stretch>
            <a:fillRect/>
          </a:stretch>
        </p:blipFill>
        <p:spPr>
          <a:xfrm>
            <a:off x="4704615" y="4014642"/>
            <a:ext cx="2627878" cy="2573806"/>
          </a:xfrm>
          <a:prstGeom prst="rect">
            <a:avLst/>
          </a:prstGeom>
        </p:spPr>
      </p:pic>
      <p:pic>
        <p:nvPicPr>
          <p:cNvPr id="9" name="图片 8">
            <a:extLst>
              <a:ext uri="{FF2B5EF4-FFF2-40B4-BE49-F238E27FC236}">
                <a16:creationId xmlns:a16="http://schemas.microsoft.com/office/drawing/2014/main" xmlns="" id="{4770B683-CA08-4127-8E51-D72B5E1E9975}"/>
              </a:ext>
            </a:extLst>
          </p:cNvPr>
          <p:cNvPicPr>
            <a:picLocks noChangeAspect="1"/>
          </p:cNvPicPr>
          <p:nvPr/>
        </p:nvPicPr>
        <p:blipFill>
          <a:blip r:embed="rId6"/>
          <a:stretch>
            <a:fillRect/>
          </a:stretch>
        </p:blipFill>
        <p:spPr>
          <a:xfrm>
            <a:off x="4704616" y="1159208"/>
            <a:ext cx="2661426" cy="2573806"/>
          </a:xfrm>
          <a:prstGeom prst="rect">
            <a:avLst/>
          </a:prstGeom>
        </p:spPr>
      </p:pic>
      <p:pic>
        <p:nvPicPr>
          <p:cNvPr id="3" name="图片 2">
            <a:extLst>
              <a:ext uri="{FF2B5EF4-FFF2-40B4-BE49-F238E27FC236}">
                <a16:creationId xmlns:a16="http://schemas.microsoft.com/office/drawing/2014/main" xmlns="" id="{8BAE35D7-27F7-42C7-8AC1-96B570A64CD5}"/>
              </a:ext>
            </a:extLst>
          </p:cNvPr>
          <p:cNvPicPr>
            <a:picLocks noChangeAspect="1"/>
          </p:cNvPicPr>
          <p:nvPr/>
        </p:nvPicPr>
        <p:blipFill>
          <a:blip r:embed="rId7"/>
          <a:stretch>
            <a:fillRect/>
          </a:stretch>
        </p:blipFill>
        <p:spPr>
          <a:xfrm>
            <a:off x="8948157" y="4014642"/>
            <a:ext cx="2627878" cy="2573806"/>
          </a:xfrm>
          <a:prstGeom prst="rect">
            <a:avLst/>
          </a:prstGeom>
        </p:spPr>
      </p:pic>
      <p:pic>
        <p:nvPicPr>
          <p:cNvPr id="7" name="图片 6">
            <a:extLst>
              <a:ext uri="{FF2B5EF4-FFF2-40B4-BE49-F238E27FC236}">
                <a16:creationId xmlns:a16="http://schemas.microsoft.com/office/drawing/2014/main" xmlns="" id="{001F7264-3B26-4F55-8D21-2B60B8FFEEA8}"/>
              </a:ext>
            </a:extLst>
          </p:cNvPr>
          <p:cNvPicPr>
            <a:picLocks noChangeAspect="1"/>
          </p:cNvPicPr>
          <p:nvPr/>
        </p:nvPicPr>
        <p:blipFill>
          <a:blip r:embed="rId8"/>
          <a:stretch>
            <a:fillRect/>
          </a:stretch>
        </p:blipFill>
        <p:spPr>
          <a:xfrm>
            <a:off x="8948158" y="1159208"/>
            <a:ext cx="2627878" cy="2573806"/>
          </a:xfrm>
          <a:prstGeom prst="rect">
            <a:avLst/>
          </a:prstGeom>
        </p:spPr>
      </p:pic>
      <p:sp>
        <p:nvSpPr>
          <p:cNvPr id="15" name="TextBox 15">
            <a:extLst>
              <a:ext uri="{FF2B5EF4-FFF2-40B4-BE49-F238E27FC236}">
                <a16:creationId xmlns:a16="http://schemas.microsoft.com/office/drawing/2014/main" xmlns="" id="{3674011A-F21D-4623-8EA3-A11B57790A77}"/>
              </a:ext>
            </a:extLst>
          </p:cNvPr>
          <p:cNvSpPr txBox="1">
            <a:spLocks noChangeArrowheads="1"/>
          </p:cNvSpPr>
          <p:nvPr/>
        </p:nvSpPr>
        <p:spPr bwMode="auto">
          <a:xfrm>
            <a:off x="5081689" y="194906"/>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双边滤波</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B43ED13A-F5F7-4B9D-A037-C61579A60571}"/>
              </a:ext>
            </a:extLst>
          </p:cNvPr>
          <p:cNvSpPr txBox="1">
            <a:spLocks noChangeArrowheads="1"/>
          </p:cNvSpPr>
          <p:nvPr/>
        </p:nvSpPr>
        <p:spPr bwMode="auto">
          <a:xfrm>
            <a:off x="9466634" y="214647"/>
            <a:ext cx="2627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DFDFD"/>
                </a:solidFill>
                <a:latin typeface="微软雅黑" panose="020B0503020204020204" pitchFamily="34" charset="-122"/>
                <a:ea typeface="微软雅黑" panose="020B0503020204020204" pitchFamily="34" charset="-122"/>
                <a:sym typeface="Gill Sans"/>
              </a:rPr>
              <a:t>开操作</a:t>
            </a:r>
            <a:endParaRPr lang="zh-CN" sz="36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256406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0625" y="1931988"/>
            <a:ext cx="4624388" cy="1243012"/>
            <a:chOff x="1190625" y="1931988"/>
            <a:chExt cx="4624388" cy="1243012"/>
          </a:xfrm>
        </p:grpSpPr>
        <p:sp>
          <p:nvSpPr>
            <p:cNvPr id="5"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 name="Oval 7"/>
            <p:cNvGrpSpPr>
              <a:grpSpLocks/>
            </p:cNvGrpSpPr>
            <p:nvPr/>
          </p:nvGrpSpPr>
          <p:grpSpPr bwMode="auto">
            <a:xfrm>
              <a:off x="1190625" y="1931988"/>
              <a:ext cx="1243013" cy="1243012"/>
              <a:chOff x="0" y="0"/>
              <a:chExt cx="783" cy="783"/>
            </a:xfrm>
          </p:grpSpPr>
          <p:pic>
            <p:nvPicPr>
              <p:cNvPr id="10"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13"/>
            <p:cNvSpPr txBox="1">
              <a:spLocks noChangeArrowheads="1"/>
            </p:cNvSpPr>
            <p:nvPr/>
          </p:nvSpPr>
          <p:spPr bwMode="auto">
            <a:xfrm>
              <a:off x="3434080" y="2378166"/>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侧面识别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组合 51"/>
          <p:cNvGrpSpPr/>
          <p:nvPr/>
        </p:nvGrpSpPr>
        <p:grpSpPr>
          <a:xfrm>
            <a:off x="435383" y="318017"/>
            <a:ext cx="4225517" cy="523220"/>
            <a:chOff x="435383" y="318017"/>
            <a:chExt cx="4225517" cy="523220"/>
          </a:xfrm>
        </p:grpSpPr>
        <p:sp>
          <p:nvSpPr>
            <p:cNvPr id="53"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小组分工</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54" name="组合 3"/>
            <p:cNvGrpSpPr>
              <a:grpSpLocks/>
            </p:cNvGrpSpPr>
            <p:nvPr/>
          </p:nvGrpSpPr>
          <p:grpSpPr bwMode="auto">
            <a:xfrm>
              <a:off x="435383" y="318017"/>
              <a:ext cx="477789" cy="523220"/>
              <a:chOff x="0" y="0"/>
              <a:chExt cx="569789" cy="829904"/>
            </a:xfrm>
          </p:grpSpPr>
          <p:sp>
            <p:nvSpPr>
              <p:cNvPr id="55"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56"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57" name="TextBox 13"/>
          <p:cNvSpPr txBox="1">
            <a:spLocks noChangeArrowheads="1"/>
          </p:cNvSpPr>
          <p:nvPr/>
        </p:nvSpPr>
        <p:spPr bwMode="auto">
          <a:xfrm>
            <a:off x="1412081" y="243118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唐毓瑾</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组合 57"/>
          <p:cNvGrpSpPr/>
          <p:nvPr/>
        </p:nvGrpSpPr>
        <p:grpSpPr>
          <a:xfrm>
            <a:off x="1157287" y="3707538"/>
            <a:ext cx="4624388" cy="1243012"/>
            <a:chOff x="1190625" y="1931988"/>
            <a:chExt cx="4624388" cy="1243012"/>
          </a:xfrm>
        </p:grpSpPr>
        <p:sp>
          <p:nvSpPr>
            <p:cNvPr id="59"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Oval 7"/>
            <p:cNvGrpSpPr>
              <a:grpSpLocks/>
            </p:cNvGrpSpPr>
            <p:nvPr/>
          </p:nvGrpSpPr>
          <p:grpSpPr bwMode="auto">
            <a:xfrm>
              <a:off x="1190625" y="1931988"/>
              <a:ext cx="1243013" cy="1243012"/>
              <a:chOff x="0" y="0"/>
              <a:chExt cx="783" cy="783"/>
            </a:xfrm>
          </p:grpSpPr>
          <p:pic>
            <p:nvPicPr>
              <p:cNvPr id="63"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5" name="TextBox 13"/>
          <p:cNvSpPr txBox="1">
            <a:spLocks noChangeArrowheads="1"/>
          </p:cNvSpPr>
          <p:nvPr/>
        </p:nvSpPr>
        <p:spPr bwMode="auto">
          <a:xfrm>
            <a:off x="1394617" y="4202044"/>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谢佳航</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6119813" y="1931988"/>
            <a:ext cx="4624388" cy="1243012"/>
            <a:chOff x="1190625" y="1931988"/>
            <a:chExt cx="4624388" cy="1243012"/>
          </a:xfrm>
        </p:grpSpPr>
        <p:sp>
          <p:nvSpPr>
            <p:cNvPr id="67"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8" name="Oval 7"/>
            <p:cNvGrpSpPr>
              <a:grpSpLocks/>
            </p:cNvGrpSpPr>
            <p:nvPr/>
          </p:nvGrpSpPr>
          <p:grpSpPr bwMode="auto">
            <a:xfrm>
              <a:off x="1190625" y="1931988"/>
              <a:ext cx="1243013" cy="1243012"/>
              <a:chOff x="0" y="0"/>
              <a:chExt cx="783" cy="783"/>
            </a:xfrm>
          </p:grpSpPr>
          <p:pic>
            <p:nvPicPr>
              <p:cNvPr id="71"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73" name="TextBox 13"/>
          <p:cNvSpPr txBox="1">
            <a:spLocks noChangeArrowheads="1"/>
          </p:cNvSpPr>
          <p:nvPr/>
        </p:nvSpPr>
        <p:spPr bwMode="auto">
          <a:xfrm>
            <a:off x="6357143" y="245667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王新哲</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6119813" y="3707538"/>
            <a:ext cx="4624388" cy="1243012"/>
            <a:chOff x="1190625" y="1931988"/>
            <a:chExt cx="4624388" cy="1243012"/>
          </a:xfrm>
        </p:grpSpPr>
        <p:sp>
          <p:nvSpPr>
            <p:cNvPr id="75" name="Rectangle 3"/>
            <p:cNvSpPr>
              <a:spLocks noChangeArrowheads="1"/>
            </p:cNvSpPr>
            <p:nvPr/>
          </p:nvSpPr>
          <p:spPr bwMode="auto">
            <a:xfrm>
              <a:off x="2671763" y="2043113"/>
              <a:ext cx="3143250" cy="1012825"/>
            </a:xfrm>
            <a:prstGeom prst="rect">
              <a:avLst/>
            </a:prstGeom>
            <a:noFill/>
            <a:ln w="9525">
              <a:solidFill>
                <a:srgbClr val="ADBACA"/>
              </a:solidFill>
              <a:bevel/>
              <a:headEnd/>
              <a:tailEnd/>
            </a:ln>
            <a:extLst>
              <a:ext uri="{909E8E84-426E-40DD-AFC4-6F175D3DCCD1}">
                <a14:hiddenFill xmlns:a14="http://schemas.microsoft.com/office/drawing/2010/main">
                  <a:solidFill>
                    <a:srgbClr val="FFFFFF"/>
                  </a:solidFill>
                </a14:hiddenFill>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Oval 7"/>
            <p:cNvGrpSpPr>
              <a:grpSpLocks/>
            </p:cNvGrpSpPr>
            <p:nvPr/>
          </p:nvGrpSpPr>
          <p:grpSpPr bwMode="auto">
            <a:xfrm>
              <a:off x="1190625" y="1931988"/>
              <a:ext cx="1243013" cy="1243012"/>
              <a:chOff x="0" y="0"/>
              <a:chExt cx="783" cy="783"/>
            </a:xfrm>
          </p:grpSpPr>
          <p:pic>
            <p:nvPicPr>
              <p:cNvPr id="79" name="Oval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 Box 28"/>
              <p:cNvSpPr txBox="1">
                <a:spLocks noChangeArrowheads="1"/>
              </p:cNvSpPr>
              <p:nvPr/>
            </p:nvSpPr>
            <p:spPr bwMode="auto">
              <a:xfrm>
                <a:off x="118" y="11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81" name="TextBox 13"/>
          <p:cNvSpPr txBox="1">
            <a:spLocks noChangeArrowheads="1"/>
          </p:cNvSpPr>
          <p:nvPr/>
        </p:nvSpPr>
        <p:spPr bwMode="auto">
          <a:xfrm>
            <a:off x="6341269" y="4206738"/>
            <a:ext cx="760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刘千禧</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TextBox 13"/>
          <p:cNvSpPr txBox="1">
            <a:spLocks noChangeArrowheads="1"/>
          </p:cNvSpPr>
          <p:nvPr/>
        </p:nvSpPr>
        <p:spPr bwMode="auto">
          <a:xfrm>
            <a:off x="8407401" y="2378166"/>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正反面识别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Box 13"/>
          <p:cNvSpPr txBox="1">
            <a:spLocks noChangeArrowheads="1"/>
          </p:cNvSpPr>
          <p:nvPr/>
        </p:nvSpPr>
        <p:spPr bwMode="auto">
          <a:xfrm>
            <a:off x="3428206" y="4140409"/>
            <a:ext cx="163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正反面识别</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TextBox 13"/>
          <p:cNvSpPr txBox="1">
            <a:spLocks noChangeArrowheads="1"/>
          </p:cNvSpPr>
          <p:nvPr/>
        </p:nvSpPr>
        <p:spPr bwMode="auto">
          <a:xfrm>
            <a:off x="7700965" y="4190585"/>
            <a:ext cx="3043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UI</a:t>
            </a:r>
            <a:r>
              <a:rPr lang="zh-CN" altLang="en-US" sz="2400" b="1" smtClean="0">
                <a:solidFill>
                  <a:srgbClr val="FFFFFF"/>
                </a:solidFill>
                <a:latin typeface="Arial" panose="020B0604020202020204" pitchFamily="34" charset="0"/>
                <a:ea typeface="微软雅黑" panose="020B0503020204020204" pitchFamily="34" charset="-122"/>
                <a:sym typeface="Arial" panose="020B0604020202020204" pitchFamily="34" charset="0"/>
              </a:rPr>
              <a:t>界面、图片裁剪</a:t>
            </a:r>
            <a:endParaRPr 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68671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BCF26C23-2AAE-4B03-9B6A-F09AFB9CE55D}"/>
              </a:ext>
            </a:extLst>
          </p:cNvPr>
          <p:cNvPicPr>
            <a:picLocks noChangeAspect="1"/>
          </p:cNvPicPr>
          <p:nvPr/>
        </p:nvPicPr>
        <p:blipFill rotWithShape="1">
          <a:blip r:embed="rId3"/>
          <a:srcRect l="6607" t="495" r="10856" b="-495"/>
          <a:stretch/>
        </p:blipFill>
        <p:spPr>
          <a:xfrm>
            <a:off x="674277" y="1163295"/>
            <a:ext cx="2224037" cy="3389981"/>
          </a:xfrm>
          <a:prstGeom prst="rect">
            <a:avLst/>
          </a:prstGeom>
        </p:spPr>
      </p:pic>
      <p:pic>
        <p:nvPicPr>
          <p:cNvPr id="3" name="图片 2">
            <a:extLst>
              <a:ext uri="{FF2B5EF4-FFF2-40B4-BE49-F238E27FC236}">
                <a16:creationId xmlns:a16="http://schemas.microsoft.com/office/drawing/2014/main" xmlns="" id="{0ABF051F-6B9F-4473-A04E-9DB54795CB74}"/>
              </a:ext>
            </a:extLst>
          </p:cNvPr>
          <p:cNvPicPr>
            <a:picLocks noChangeAspect="1"/>
          </p:cNvPicPr>
          <p:nvPr/>
        </p:nvPicPr>
        <p:blipFill>
          <a:blip r:embed="rId4"/>
          <a:stretch>
            <a:fillRect/>
          </a:stretch>
        </p:blipFill>
        <p:spPr>
          <a:xfrm>
            <a:off x="6537117" y="1154903"/>
            <a:ext cx="2224037" cy="3406763"/>
          </a:xfrm>
          <a:prstGeom prst="rect">
            <a:avLst/>
          </a:prstGeom>
        </p:spPr>
      </p:pic>
      <p:pic>
        <p:nvPicPr>
          <p:cNvPr id="5" name="图片 4">
            <a:extLst>
              <a:ext uri="{FF2B5EF4-FFF2-40B4-BE49-F238E27FC236}">
                <a16:creationId xmlns:a16="http://schemas.microsoft.com/office/drawing/2014/main" xmlns="" id="{AE5B44FF-E7B6-4666-931B-AF85F7C4A21D}"/>
              </a:ext>
            </a:extLst>
          </p:cNvPr>
          <p:cNvPicPr>
            <a:picLocks noChangeAspect="1"/>
          </p:cNvPicPr>
          <p:nvPr/>
        </p:nvPicPr>
        <p:blipFill>
          <a:blip r:embed="rId5"/>
          <a:stretch>
            <a:fillRect/>
          </a:stretch>
        </p:blipFill>
        <p:spPr>
          <a:xfrm>
            <a:off x="3833547" y="1580943"/>
            <a:ext cx="1821338" cy="2522439"/>
          </a:xfrm>
          <a:prstGeom prst="rect">
            <a:avLst/>
          </a:prstGeom>
        </p:spPr>
      </p:pic>
      <p:pic>
        <p:nvPicPr>
          <p:cNvPr id="6" name="图片 5">
            <a:extLst>
              <a:ext uri="{FF2B5EF4-FFF2-40B4-BE49-F238E27FC236}">
                <a16:creationId xmlns:a16="http://schemas.microsoft.com/office/drawing/2014/main" xmlns="" id="{FC070835-1832-4C18-8DA9-5A8F1B41B1BE}"/>
              </a:ext>
            </a:extLst>
          </p:cNvPr>
          <p:cNvPicPr>
            <a:picLocks noChangeAspect="1"/>
          </p:cNvPicPr>
          <p:nvPr/>
        </p:nvPicPr>
        <p:blipFill rotWithShape="1">
          <a:blip r:embed="rId6"/>
          <a:srcRect b="8310"/>
          <a:stretch/>
        </p:blipFill>
        <p:spPr>
          <a:xfrm>
            <a:off x="9643386" y="1580943"/>
            <a:ext cx="1806097" cy="2522439"/>
          </a:xfrm>
          <a:prstGeom prst="rect">
            <a:avLst/>
          </a:prstGeom>
        </p:spPr>
      </p:pic>
      <p:sp>
        <p:nvSpPr>
          <p:cNvPr id="15" name="TextBox 15">
            <a:extLst>
              <a:ext uri="{FF2B5EF4-FFF2-40B4-BE49-F238E27FC236}">
                <a16:creationId xmlns:a16="http://schemas.microsoft.com/office/drawing/2014/main" xmlns="" id="{FE05C7A7-05FA-4F63-B456-D4228501FDCF}"/>
              </a:ext>
            </a:extLst>
          </p:cNvPr>
          <p:cNvSpPr txBox="1">
            <a:spLocks noChangeArrowheads="1"/>
          </p:cNvSpPr>
          <p:nvPr/>
        </p:nvSpPr>
        <p:spPr bwMode="auto">
          <a:xfrm>
            <a:off x="2043132" y="5233040"/>
            <a:ext cx="208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7" name="TextBox 15">
            <a:extLst>
              <a:ext uri="{FF2B5EF4-FFF2-40B4-BE49-F238E27FC236}">
                <a16:creationId xmlns:a16="http://schemas.microsoft.com/office/drawing/2014/main" xmlns="" id="{38AD4E22-1433-44AA-BFE8-E3C93AD90D60}"/>
              </a:ext>
            </a:extLst>
          </p:cNvPr>
          <p:cNvSpPr txBox="1">
            <a:spLocks noChangeArrowheads="1"/>
          </p:cNvSpPr>
          <p:nvPr/>
        </p:nvSpPr>
        <p:spPr bwMode="auto">
          <a:xfrm>
            <a:off x="8068430" y="5277057"/>
            <a:ext cx="2224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调高对比度后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667187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6" name="图片 15">
            <a:extLst>
              <a:ext uri="{FF2B5EF4-FFF2-40B4-BE49-F238E27FC236}">
                <a16:creationId xmlns:a16="http://schemas.microsoft.com/office/drawing/2014/main" xmlns="" id="{3A71A95D-415E-409B-98B6-C80F52B8073C}"/>
              </a:ext>
            </a:extLst>
          </p:cNvPr>
          <p:cNvPicPr>
            <a:picLocks noChangeAspect="1"/>
          </p:cNvPicPr>
          <p:nvPr/>
        </p:nvPicPr>
        <p:blipFill>
          <a:blip r:embed="rId3"/>
          <a:stretch>
            <a:fillRect/>
          </a:stretch>
        </p:blipFill>
        <p:spPr>
          <a:xfrm>
            <a:off x="913172" y="1569322"/>
            <a:ext cx="4530214" cy="2944639"/>
          </a:xfrm>
          <a:prstGeom prst="rect">
            <a:avLst/>
          </a:prstGeom>
        </p:spPr>
      </p:pic>
      <p:pic>
        <p:nvPicPr>
          <p:cNvPr id="4" name="图片 3">
            <a:extLst>
              <a:ext uri="{FF2B5EF4-FFF2-40B4-BE49-F238E27FC236}">
                <a16:creationId xmlns:a16="http://schemas.microsoft.com/office/drawing/2014/main" xmlns="" id="{8FE76858-A548-46F1-B4C9-DDAB98D6094C}"/>
              </a:ext>
            </a:extLst>
          </p:cNvPr>
          <p:cNvPicPr>
            <a:picLocks noChangeAspect="1"/>
          </p:cNvPicPr>
          <p:nvPr/>
        </p:nvPicPr>
        <p:blipFill>
          <a:blip r:embed="rId4"/>
          <a:stretch>
            <a:fillRect/>
          </a:stretch>
        </p:blipFill>
        <p:spPr>
          <a:xfrm>
            <a:off x="6609005" y="1569322"/>
            <a:ext cx="4596335" cy="2808050"/>
          </a:xfrm>
          <a:prstGeom prst="rect">
            <a:avLst/>
          </a:prstGeom>
        </p:spPr>
      </p:pic>
      <p:sp>
        <p:nvSpPr>
          <p:cNvPr id="18" name="TextBox 15">
            <a:extLst>
              <a:ext uri="{FF2B5EF4-FFF2-40B4-BE49-F238E27FC236}">
                <a16:creationId xmlns:a16="http://schemas.microsoft.com/office/drawing/2014/main" xmlns="" id="{36DB3114-6E14-4AF0-A24F-A764C97778F4}"/>
              </a:ext>
            </a:extLst>
          </p:cNvPr>
          <p:cNvSpPr txBox="1">
            <a:spLocks noChangeArrowheads="1"/>
          </p:cNvSpPr>
          <p:nvPr/>
        </p:nvSpPr>
        <p:spPr bwMode="auto">
          <a:xfrm>
            <a:off x="2580460" y="517520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锐化前</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19" name="TextBox 15">
            <a:extLst>
              <a:ext uri="{FF2B5EF4-FFF2-40B4-BE49-F238E27FC236}">
                <a16:creationId xmlns:a16="http://schemas.microsoft.com/office/drawing/2014/main" xmlns="" id="{25B6A251-E518-484C-B913-011D687E0D45}"/>
              </a:ext>
            </a:extLst>
          </p:cNvPr>
          <p:cNvSpPr txBox="1">
            <a:spLocks noChangeArrowheads="1"/>
          </p:cNvSpPr>
          <p:nvPr/>
        </p:nvSpPr>
        <p:spPr bwMode="auto">
          <a:xfrm>
            <a:off x="8363149" y="5196639"/>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锐化后</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199040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32A9795A-47BA-473B-B472-669D9D0EB1CF}"/>
              </a:ext>
            </a:extLst>
          </p:cNvPr>
          <p:cNvPicPr>
            <a:picLocks noChangeAspect="1"/>
          </p:cNvPicPr>
          <p:nvPr/>
        </p:nvPicPr>
        <p:blipFill>
          <a:blip r:embed="rId3"/>
          <a:stretch>
            <a:fillRect/>
          </a:stretch>
        </p:blipFill>
        <p:spPr>
          <a:xfrm>
            <a:off x="1698943" y="2708793"/>
            <a:ext cx="3703641" cy="3627434"/>
          </a:xfrm>
          <a:prstGeom prst="rect">
            <a:avLst/>
          </a:prstGeom>
        </p:spPr>
      </p:pic>
      <p:pic>
        <p:nvPicPr>
          <p:cNvPr id="3" name="图片 2">
            <a:extLst>
              <a:ext uri="{FF2B5EF4-FFF2-40B4-BE49-F238E27FC236}">
                <a16:creationId xmlns:a16="http://schemas.microsoft.com/office/drawing/2014/main" xmlns="" id="{DD2D60F9-D92A-48FD-B1EA-F8CA77A2E667}"/>
              </a:ext>
            </a:extLst>
          </p:cNvPr>
          <p:cNvPicPr>
            <a:picLocks noChangeAspect="1"/>
          </p:cNvPicPr>
          <p:nvPr/>
        </p:nvPicPr>
        <p:blipFill>
          <a:blip r:embed="rId4"/>
          <a:stretch>
            <a:fillRect/>
          </a:stretch>
        </p:blipFill>
        <p:spPr>
          <a:xfrm>
            <a:off x="390438" y="1388298"/>
            <a:ext cx="11411124" cy="773434"/>
          </a:xfrm>
          <a:prstGeom prst="rect">
            <a:avLst/>
          </a:prstGeom>
        </p:spPr>
      </p:pic>
      <p:sp>
        <p:nvSpPr>
          <p:cNvPr id="14" name="TextBox 15">
            <a:extLst>
              <a:ext uri="{FF2B5EF4-FFF2-40B4-BE49-F238E27FC236}">
                <a16:creationId xmlns:a16="http://schemas.microsoft.com/office/drawing/2014/main" xmlns="" id="{2C74505E-0DD2-4514-B37D-1FD1C42FF611}"/>
              </a:ext>
            </a:extLst>
          </p:cNvPr>
          <p:cNvSpPr txBox="1">
            <a:spLocks noChangeArrowheads="1"/>
          </p:cNvSpPr>
          <p:nvPr/>
        </p:nvSpPr>
        <p:spPr bwMode="auto">
          <a:xfrm>
            <a:off x="6872141" y="4309770"/>
            <a:ext cx="30055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DFDFD"/>
                </a:solidFill>
                <a:latin typeface="微软雅黑" panose="020B0503020204020204" pitchFamily="34" charset="-122"/>
                <a:ea typeface="微软雅黑" panose="020B0503020204020204" pitchFamily="34" charset="-122"/>
                <a:sym typeface="Gill Sans"/>
              </a:rPr>
              <a:t>不作任何约束</a:t>
            </a:r>
            <a:endParaRPr lang="zh-CN" sz="32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07405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a:extLst>
              <a:ext uri="{FF2B5EF4-FFF2-40B4-BE49-F238E27FC236}">
                <a16:creationId xmlns:a16="http://schemas.microsoft.com/office/drawing/2014/main" xmlns="" id="{C3FA08F3-9097-431C-98B7-D93632E2D497}"/>
              </a:ext>
            </a:extLst>
          </p:cNvPr>
          <p:cNvPicPr>
            <a:picLocks noChangeAspect="1"/>
          </p:cNvPicPr>
          <p:nvPr/>
        </p:nvPicPr>
        <p:blipFill>
          <a:blip r:embed="rId3"/>
          <a:stretch>
            <a:fillRect/>
          </a:stretch>
        </p:blipFill>
        <p:spPr>
          <a:xfrm>
            <a:off x="548504" y="1475468"/>
            <a:ext cx="2680316" cy="2606337"/>
          </a:xfrm>
          <a:prstGeom prst="rect">
            <a:avLst/>
          </a:prstGeom>
        </p:spPr>
      </p:pic>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147796" y="4734974"/>
            <a:ext cx="3005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259764" y="4734973"/>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控制圆心之间距离</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040B46D-37EF-446D-BEF3-DE3915A9C8B7}"/>
              </a:ext>
            </a:extLst>
          </p:cNvPr>
          <p:cNvPicPr>
            <a:picLocks noChangeAspect="1"/>
          </p:cNvPicPr>
          <p:nvPr/>
        </p:nvPicPr>
        <p:blipFill>
          <a:blip r:embed="rId4"/>
          <a:stretch>
            <a:fillRect/>
          </a:stretch>
        </p:blipFill>
        <p:spPr>
          <a:xfrm>
            <a:off x="8226549" y="1475468"/>
            <a:ext cx="2661092" cy="2606337"/>
          </a:xfrm>
          <a:prstGeom prst="rect">
            <a:avLst/>
          </a:prstGeom>
        </p:spPr>
      </p:pic>
      <p:pic>
        <p:nvPicPr>
          <p:cNvPr id="14" name="图片 13">
            <a:extLst>
              <a:ext uri="{FF2B5EF4-FFF2-40B4-BE49-F238E27FC236}">
                <a16:creationId xmlns:a16="http://schemas.microsoft.com/office/drawing/2014/main" xmlns="" id="{97E8FDF0-F8B5-447C-A595-BA8ECAACFE8E}"/>
              </a:ext>
            </a:extLst>
          </p:cNvPr>
          <p:cNvPicPr>
            <a:picLocks noChangeAspect="1"/>
          </p:cNvPicPr>
          <p:nvPr/>
        </p:nvPicPr>
        <p:blipFill>
          <a:blip r:embed="rId5"/>
          <a:stretch>
            <a:fillRect/>
          </a:stretch>
        </p:blipFill>
        <p:spPr>
          <a:xfrm>
            <a:off x="4279772" y="1475468"/>
            <a:ext cx="2661092" cy="2606337"/>
          </a:xfrm>
          <a:prstGeom prst="rect">
            <a:avLst/>
          </a:prstGeom>
        </p:spPr>
      </p:pic>
    </p:spTree>
    <p:extLst>
      <p:ext uri="{BB962C8B-B14F-4D97-AF65-F5344CB8AC3E}">
        <p14:creationId xmlns:p14="http://schemas.microsoft.com/office/powerpoint/2010/main" val="384055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648059"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629891" y="4756298"/>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控制圆最小半径</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7" name="图片 6">
            <a:extLst>
              <a:ext uri="{FF2B5EF4-FFF2-40B4-BE49-F238E27FC236}">
                <a16:creationId xmlns:a16="http://schemas.microsoft.com/office/drawing/2014/main" xmlns="" id="{7FDE269D-4182-4FA9-AF31-CF647F304773}"/>
              </a:ext>
            </a:extLst>
          </p:cNvPr>
          <p:cNvPicPr>
            <a:picLocks noChangeAspect="1"/>
          </p:cNvPicPr>
          <p:nvPr/>
        </p:nvPicPr>
        <p:blipFill>
          <a:blip r:embed="rId4"/>
          <a:stretch>
            <a:fillRect/>
          </a:stretch>
        </p:blipFill>
        <p:spPr>
          <a:xfrm>
            <a:off x="4509906"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5"/>
          <a:stretch>
            <a:fillRect/>
          </a:stretch>
        </p:blipFill>
        <p:spPr>
          <a:xfrm>
            <a:off x="8519233" y="1526907"/>
            <a:ext cx="2849194" cy="2790569"/>
          </a:xfrm>
          <a:prstGeom prst="rect">
            <a:avLst/>
          </a:prstGeom>
        </p:spPr>
      </p:pic>
    </p:spTree>
    <p:extLst>
      <p:ext uri="{BB962C8B-B14F-4D97-AF65-F5344CB8AC3E}">
        <p14:creationId xmlns:p14="http://schemas.microsoft.com/office/powerpoint/2010/main" val="294741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0" name="TextBox 15">
            <a:extLst>
              <a:ext uri="{FF2B5EF4-FFF2-40B4-BE49-F238E27FC236}">
                <a16:creationId xmlns:a16="http://schemas.microsoft.com/office/drawing/2014/main" xmlns="" id="{B9127261-B172-42B5-A4E8-CF097E0CEFAC}"/>
              </a:ext>
            </a:extLst>
          </p:cNvPr>
          <p:cNvSpPr txBox="1">
            <a:spLocks noChangeArrowheads="1"/>
          </p:cNvSpPr>
          <p:nvPr/>
        </p:nvSpPr>
        <p:spPr bwMode="auto">
          <a:xfrm>
            <a:off x="4758717"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不控制圆心范围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
        <p:nvSpPr>
          <p:cNvPr id="32" name="TextBox 15">
            <a:extLst>
              <a:ext uri="{FF2B5EF4-FFF2-40B4-BE49-F238E27FC236}">
                <a16:creationId xmlns:a16="http://schemas.microsoft.com/office/drawing/2014/main" xmlns="" id="{C8F49B0B-25C1-4A96-890E-6733AE270F0C}"/>
              </a:ext>
            </a:extLst>
          </p:cNvPr>
          <p:cNvSpPr txBox="1">
            <a:spLocks noChangeArrowheads="1"/>
          </p:cNvSpPr>
          <p:nvPr/>
        </p:nvSpPr>
        <p:spPr bwMode="auto">
          <a:xfrm>
            <a:off x="8809001" y="4734974"/>
            <a:ext cx="2627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控制圆心范围</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pic>
        <p:nvPicPr>
          <p:cNvPr id="6" name="图片 5">
            <a:extLst>
              <a:ext uri="{FF2B5EF4-FFF2-40B4-BE49-F238E27FC236}">
                <a16:creationId xmlns:a16="http://schemas.microsoft.com/office/drawing/2014/main" xmlns="" id="{31777601-0CAC-41FA-8CB3-6E8E5E0FEBF5}"/>
              </a:ext>
            </a:extLst>
          </p:cNvPr>
          <p:cNvPicPr>
            <a:picLocks noChangeAspect="1"/>
          </p:cNvPicPr>
          <p:nvPr/>
        </p:nvPicPr>
        <p:blipFill>
          <a:blip r:embed="rId3"/>
          <a:stretch>
            <a:fillRect/>
          </a:stretch>
        </p:blipFill>
        <p:spPr>
          <a:xfrm>
            <a:off x="724197" y="1526907"/>
            <a:ext cx="2849195" cy="2790569"/>
          </a:xfrm>
          <a:prstGeom prst="rect">
            <a:avLst/>
          </a:prstGeom>
        </p:spPr>
      </p:pic>
      <p:pic>
        <p:nvPicPr>
          <p:cNvPr id="8" name="图片 7">
            <a:extLst>
              <a:ext uri="{FF2B5EF4-FFF2-40B4-BE49-F238E27FC236}">
                <a16:creationId xmlns:a16="http://schemas.microsoft.com/office/drawing/2014/main" xmlns="" id="{8774F8A3-FAA4-46FB-B33A-C9D0A93B4EFA}"/>
              </a:ext>
            </a:extLst>
          </p:cNvPr>
          <p:cNvPicPr>
            <a:picLocks noChangeAspect="1"/>
          </p:cNvPicPr>
          <p:nvPr/>
        </p:nvPicPr>
        <p:blipFill>
          <a:blip r:embed="rId4"/>
          <a:stretch>
            <a:fillRect/>
          </a:stretch>
        </p:blipFill>
        <p:spPr>
          <a:xfrm>
            <a:off x="4537400" y="1526907"/>
            <a:ext cx="2849194" cy="2790569"/>
          </a:xfrm>
          <a:prstGeom prst="rect">
            <a:avLst/>
          </a:prstGeom>
        </p:spPr>
      </p:pic>
      <p:pic>
        <p:nvPicPr>
          <p:cNvPr id="2" name="图片 1">
            <a:extLst>
              <a:ext uri="{FF2B5EF4-FFF2-40B4-BE49-F238E27FC236}">
                <a16:creationId xmlns:a16="http://schemas.microsoft.com/office/drawing/2014/main" xmlns="" id="{E229C0A6-4E16-4A5B-8CDA-0352C786ABF2}"/>
              </a:ext>
            </a:extLst>
          </p:cNvPr>
          <p:cNvPicPr>
            <a:picLocks noChangeAspect="1"/>
          </p:cNvPicPr>
          <p:nvPr/>
        </p:nvPicPr>
        <p:blipFill>
          <a:blip r:embed="rId5"/>
          <a:stretch>
            <a:fillRect/>
          </a:stretch>
        </p:blipFill>
        <p:spPr>
          <a:xfrm>
            <a:off x="8461992" y="1526907"/>
            <a:ext cx="2849195" cy="2790569"/>
          </a:xfrm>
          <a:prstGeom prst="rect">
            <a:avLst/>
          </a:prstGeom>
        </p:spPr>
      </p:pic>
    </p:spTree>
    <p:extLst>
      <p:ext uri="{BB962C8B-B14F-4D97-AF65-F5344CB8AC3E}">
        <p14:creationId xmlns:p14="http://schemas.microsoft.com/office/powerpoint/2010/main" val="227219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正反面判断</a:t>
              </a: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12" name="图片 11">
            <a:extLst>
              <a:ext uri="{FF2B5EF4-FFF2-40B4-BE49-F238E27FC236}">
                <a16:creationId xmlns:a16="http://schemas.microsoft.com/office/drawing/2014/main" xmlns="" id="{2A75F42D-58D3-44D3-B1AA-2B810C1CADDE}"/>
              </a:ext>
            </a:extLst>
          </p:cNvPr>
          <p:cNvPicPr>
            <a:picLocks noChangeAspect="1"/>
          </p:cNvPicPr>
          <p:nvPr/>
        </p:nvPicPr>
        <p:blipFill>
          <a:blip r:embed="rId3"/>
          <a:stretch>
            <a:fillRect/>
          </a:stretch>
        </p:blipFill>
        <p:spPr>
          <a:xfrm>
            <a:off x="6974970" y="1357225"/>
            <a:ext cx="2882364" cy="2790569"/>
          </a:xfrm>
          <a:prstGeom prst="rect">
            <a:avLst/>
          </a:prstGeom>
        </p:spPr>
      </p:pic>
      <p:pic>
        <p:nvPicPr>
          <p:cNvPr id="13" name="图片 12">
            <a:extLst>
              <a:ext uri="{FF2B5EF4-FFF2-40B4-BE49-F238E27FC236}">
                <a16:creationId xmlns:a16="http://schemas.microsoft.com/office/drawing/2014/main" xmlns="" id="{F580F881-1B09-4BCC-94D8-749A40CF285C}"/>
              </a:ext>
            </a:extLst>
          </p:cNvPr>
          <p:cNvPicPr>
            <a:picLocks noChangeAspect="1"/>
          </p:cNvPicPr>
          <p:nvPr/>
        </p:nvPicPr>
        <p:blipFill>
          <a:blip r:embed="rId4"/>
          <a:stretch>
            <a:fillRect/>
          </a:stretch>
        </p:blipFill>
        <p:spPr>
          <a:xfrm>
            <a:off x="1636985" y="1357225"/>
            <a:ext cx="2849195" cy="2790569"/>
          </a:xfrm>
          <a:prstGeom prst="rect">
            <a:avLst/>
          </a:prstGeom>
        </p:spPr>
      </p:pic>
      <p:sp>
        <p:nvSpPr>
          <p:cNvPr id="14" name="TextBox 15">
            <a:extLst>
              <a:ext uri="{FF2B5EF4-FFF2-40B4-BE49-F238E27FC236}">
                <a16:creationId xmlns:a16="http://schemas.microsoft.com/office/drawing/2014/main" xmlns="" id="{64A15468-0275-4D9C-98F6-6883548993BF}"/>
              </a:ext>
            </a:extLst>
          </p:cNvPr>
          <p:cNvSpPr txBox="1">
            <a:spLocks noChangeArrowheads="1"/>
          </p:cNvSpPr>
          <p:nvPr/>
        </p:nvSpPr>
        <p:spPr bwMode="auto">
          <a:xfrm>
            <a:off x="2650503" y="5140842"/>
            <a:ext cx="71172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FDFDFD"/>
                </a:solidFill>
                <a:latin typeface="微软雅黑" panose="020B0503020204020204" pitchFamily="34" charset="-122"/>
                <a:ea typeface="微软雅黑" panose="020B0503020204020204" pitchFamily="34" charset="-122"/>
                <a:sym typeface="Gill Sans"/>
              </a:rPr>
              <a:t>判断：圆数量不多于</a:t>
            </a:r>
            <a:r>
              <a:rPr lang="en-US" altLang="zh-CN" sz="2400" b="1" dirty="0">
                <a:solidFill>
                  <a:srgbClr val="FDFDFD"/>
                </a:solidFill>
                <a:latin typeface="微软雅黑" panose="020B0503020204020204" pitchFamily="34" charset="-122"/>
                <a:ea typeface="微软雅黑" panose="020B0503020204020204" pitchFamily="34" charset="-122"/>
                <a:sym typeface="Gill Sans"/>
              </a:rPr>
              <a:t>3</a:t>
            </a:r>
            <a:r>
              <a:rPr lang="zh-CN" altLang="en-US" sz="2400" b="1" dirty="0">
                <a:solidFill>
                  <a:srgbClr val="FDFDFD"/>
                </a:solidFill>
                <a:latin typeface="微软雅黑" panose="020B0503020204020204" pitchFamily="34" charset="-122"/>
                <a:ea typeface="微软雅黑" panose="020B0503020204020204" pitchFamily="34" charset="-122"/>
                <a:sym typeface="Gill Sans"/>
              </a:rPr>
              <a:t>时为正面，否则为反面</a:t>
            </a:r>
            <a:endParaRPr lang="zh-CN" sz="2400" b="1" dirty="0">
              <a:solidFill>
                <a:srgbClr val="FDFDFD"/>
              </a:solidFill>
              <a:latin typeface="微软雅黑" panose="020B0503020204020204" pitchFamily="34" charset="-122"/>
              <a:ea typeface="微软雅黑" panose="020B0503020204020204" pitchFamily="34" charset="-122"/>
              <a:sym typeface="Gill Sans"/>
            </a:endParaRPr>
          </a:p>
        </p:txBody>
      </p:sp>
    </p:spTree>
    <p:extLst>
      <p:ext uri="{BB962C8B-B14F-4D97-AF65-F5344CB8AC3E}">
        <p14:creationId xmlns:p14="http://schemas.microsoft.com/office/powerpoint/2010/main" val="3710751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rPr>
                <a:t>测试结果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graphicFrame>
        <p:nvGraphicFramePr>
          <p:cNvPr id="4" name="表格 3"/>
          <p:cNvGraphicFramePr>
            <a:graphicFrameLocks noGrp="1"/>
          </p:cNvGraphicFramePr>
          <p:nvPr>
            <p:extLst>
              <p:ext uri="{D42A27DB-BD31-4B8C-83A1-F6EECF244321}">
                <p14:modId xmlns:p14="http://schemas.microsoft.com/office/powerpoint/2010/main" val="1092541984"/>
              </p:ext>
            </p:extLst>
          </p:nvPr>
        </p:nvGraphicFramePr>
        <p:xfrm>
          <a:off x="2158748" y="1370780"/>
          <a:ext cx="8127999" cy="11125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zh-CN" altLang="en-US" smtClean="0"/>
                        <a:t>状态</a:t>
                      </a:r>
                      <a:endParaRPr lang="zh-CN" altLang="en-US"/>
                    </a:p>
                  </a:txBody>
                  <a:tcPr/>
                </a:tc>
                <a:tc>
                  <a:txBody>
                    <a:bodyPr/>
                    <a:lstStyle/>
                    <a:p>
                      <a:pPr algn="ctr"/>
                      <a:r>
                        <a:rPr lang="zh-CN" altLang="en-US" smtClean="0"/>
                        <a:t>识别率</a:t>
                      </a:r>
                      <a:endParaRPr lang="zh-CN" altLang="en-US"/>
                    </a:p>
                  </a:txBody>
                  <a:tcPr/>
                </a:tc>
                <a:tc>
                  <a:txBody>
                    <a:bodyPr/>
                    <a:lstStyle/>
                    <a:p>
                      <a:pPr algn="ctr"/>
                      <a:r>
                        <a:rPr lang="zh-CN" altLang="en-US" smtClean="0"/>
                        <a:t>正确识别数</a:t>
                      </a:r>
                      <a:r>
                        <a:rPr lang="en-US" altLang="zh-CN" smtClean="0"/>
                        <a:t>/</a:t>
                      </a:r>
                      <a:r>
                        <a:rPr lang="zh-CN" altLang="en-US" smtClean="0"/>
                        <a:t>总数</a:t>
                      </a:r>
                      <a:endParaRPr lang="zh-CN" altLang="en-US"/>
                    </a:p>
                  </a:txBody>
                  <a:tcPr/>
                </a:tc>
              </a:tr>
              <a:tr h="370840">
                <a:tc>
                  <a:txBody>
                    <a:bodyPr/>
                    <a:lstStyle/>
                    <a:p>
                      <a:pPr algn="ctr"/>
                      <a:r>
                        <a:rPr lang="zh-CN" altLang="en-US" smtClean="0"/>
                        <a:t>侧面与正反面</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11/11</a:t>
                      </a:r>
                      <a:endParaRPr lang="zh-CN" altLang="en-US"/>
                    </a:p>
                  </a:txBody>
                  <a:tcPr/>
                </a:tc>
              </a:tr>
              <a:tr h="370840">
                <a:tc>
                  <a:txBody>
                    <a:bodyPr/>
                    <a:lstStyle/>
                    <a:p>
                      <a:pPr algn="ctr"/>
                      <a:r>
                        <a:rPr lang="zh-CN" altLang="en-US" smtClean="0"/>
                        <a:t>正面与反面</a:t>
                      </a:r>
                      <a:endParaRPr lang="zh-CN" altLang="en-US"/>
                    </a:p>
                  </a:txBody>
                  <a:tcPr/>
                </a:tc>
                <a:tc>
                  <a:txBody>
                    <a:bodyPr/>
                    <a:lstStyle/>
                    <a:p>
                      <a:pPr algn="ctr"/>
                      <a:r>
                        <a:rPr lang="en-US" altLang="zh-CN" smtClean="0"/>
                        <a:t>99%</a:t>
                      </a:r>
                      <a:endParaRPr lang="zh-CN" altLang="en-US"/>
                    </a:p>
                  </a:txBody>
                  <a:tcPr/>
                </a:tc>
                <a:tc>
                  <a:txBody>
                    <a:bodyPr/>
                    <a:lstStyle/>
                    <a:p>
                      <a:pPr algn="ctr"/>
                      <a:r>
                        <a:rPr lang="en-US" altLang="zh-CN" smtClean="0"/>
                        <a:t>90/91</a:t>
                      </a:r>
                      <a:endParaRPr lang="zh-CN" altLang="en-US"/>
                    </a:p>
                  </a:txBody>
                  <a:tcPr/>
                </a:tc>
              </a:tr>
            </a:tbl>
          </a:graphicData>
        </a:graphic>
      </p:graphicFrame>
      <p:sp>
        <p:nvSpPr>
          <p:cNvPr id="5" name="文本框 4"/>
          <p:cNvSpPr txBox="1"/>
          <p:nvPr/>
        </p:nvSpPr>
        <p:spPr>
          <a:xfrm>
            <a:off x="2136618" y="841237"/>
            <a:ext cx="3358835" cy="461665"/>
          </a:xfrm>
          <a:prstGeom prst="rect">
            <a:avLst/>
          </a:prstGeom>
          <a:noFill/>
        </p:spPr>
        <p:txBody>
          <a:bodyPr wrap="square" rtlCol="0">
            <a:spAutoFit/>
          </a:bodyPr>
          <a:lstStyle/>
          <a:p>
            <a:r>
              <a:rPr lang="zh-CN" altLang="en-US" sz="2400">
                <a:solidFill>
                  <a:schemeClr val="bg1"/>
                </a:solidFill>
              </a:rPr>
              <a:t>正</a:t>
            </a:r>
            <a:r>
              <a:rPr lang="zh-CN" altLang="en-US" sz="2400" smtClean="0">
                <a:solidFill>
                  <a:schemeClr val="bg1"/>
                </a:solidFill>
              </a:rPr>
              <a:t>反侧三面测试结果：</a:t>
            </a:r>
            <a:endParaRPr lang="zh-CN" altLang="en-US" sz="2400">
              <a:solidFill>
                <a:schemeClr val="bg1"/>
              </a:solidFill>
            </a:endParaRPr>
          </a:p>
        </p:txBody>
      </p:sp>
      <p:sp>
        <p:nvSpPr>
          <p:cNvPr id="16" name="文本框 15"/>
          <p:cNvSpPr txBox="1"/>
          <p:nvPr/>
        </p:nvSpPr>
        <p:spPr>
          <a:xfrm>
            <a:off x="2136618" y="2669262"/>
            <a:ext cx="4363770" cy="461665"/>
          </a:xfrm>
          <a:prstGeom prst="rect">
            <a:avLst/>
          </a:prstGeom>
          <a:noFill/>
        </p:spPr>
        <p:txBody>
          <a:bodyPr wrap="square" rtlCol="0">
            <a:spAutoFit/>
          </a:bodyPr>
          <a:lstStyle/>
          <a:p>
            <a:r>
              <a:rPr lang="zh-CN" altLang="en-US" sz="2400">
                <a:solidFill>
                  <a:schemeClr val="bg1"/>
                </a:solidFill>
              </a:rPr>
              <a:t>正反两面各个颜色</a:t>
            </a:r>
            <a:r>
              <a:rPr lang="zh-CN" altLang="en-US" sz="2400">
                <a:solidFill>
                  <a:schemeClr val="bg1"/>
                </a:solidFill>
              </a:rPr>
              <a:t>测试</a:t>
            </a:r>
            <a:r>
              <a:rPr lang="zh-CN" altLang="en-US" sz="2400" smtClean="0">
                <a:solidFill>
                  <a:schemeClr val="bg1"/>
                </a:solidFill>
              </a:rPr>
              <a:t>结果</a:t>
            </a:r>
            <a:r>
              <a:rPr lang="en-US" altLang="zh-CN" sz="2400" smtClean="0">
                <a:solidFill>
                  <a:schemeClr val="bg1"/>
                </a:solidFill>
              </a:rPr>
              <a:t>:</a:t>
            </a:r>
            <a:endParaRPr lang="zh-CN" altLang="en-US" sz="2400">
              <a:solidFill>
                <a:schemeClr val="bg1"/>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546669850"/>
              </p:ext>
            </p:extLst>
          </p:nvPr>
        </p:nvGraphicFramePr>
        <p:xfrm>
          <a:off x="2136618" y="3130927"/>
          <a:ext cx="8127999" cy="29667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zh-CN" altLang="en-US" smtClean="0"/>
                        <a:t>颜色</a:t>
                      </a:r>
                      <a:endParaRPr lang="zh-CN" altLang="en-US"/>
                    </a:p>
                  </a:txBody>
                  <a:tcPr/>
                </a:tc>
                <a:tc>
                  <a:txBody>
                    <a:bodyPr/>
                    <a:lstStyle/>
                    <a:p>
                      <a:pPr algn="ctr"/>
                      <a:r>
                        <a:rPr lang="zh-CN" altLang="en-US" smtClean="0"/>
                        <a:t>识别率</a:t>
                      </a:r>
                      <a:endParaRPr lang="zh-CN" altLang="en-US"/>
                    </a:p>
                  </a:txBody>
                  <a:tcPr/>
                </a:tc>
                <a:tc>
                  <a:txBody>
                    <a:bodyPr/>
                    <a:lstStyle/>
                    <a:p>
                      <a:pPr algn="ctr"/>
                      <a:r>
                        <a:rPr lang="zh-CN" altLang="en-US" smtClean="0"/>
                        <a:t>正确识别数</a:t>
                      </a:r>
                      <a:r>
                        <a:rPr lang="en-US" altLang="zh-CN" smtClean="0"/>
                        <a:t>/</a:t>
                      </a:r>
                      <a:r>
                        <a:rPr lang="zh-CN" altLang="en-US" smtClean="0"/>
                        <a:t>总数</a:t>
                      </a:r>
                      <a:endParaRPr lang="zh-CN" altLang="en-US"/>
                    </a:p>
                  </a:txBody>
                  <a:tcPr/>
                </a:tc>
              </a:tr>
              <a:tr h="370840">
                <a:tc>
                  <a:txBody>
                    <a:bodyPr/>
                    <a:lstStyle/>
                    <a:p>
                      <a:pPr algn="ctr"/>
                      <a:r>
                        <a:rPr lang="zh-CN" altLang="en-US" smtClean="0"/>
                        <a:t>绿色</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22/22</a:t>
                      </a:r>
                      <a:endParaRPr lang="zh-CN" altLang="en-US"/>
                    </a:p>
                  </a:txBody>
                  <a:tcPr/>
                </a:tc>
              </a:tr>
              <a:tr h="370840">
                <a:tc>
                  <a:txBody>
                    <a:bodyPr/>
                    <a:lstStyle/>
                    <a:p>
                      <a:pPr algn="ctr"/>
                      <a:r>
                        <a:rPr lang="zh-CN" altLang="en-US" smtClean="0"/>
                        <a:t>红色</a:t>
                      </a:r>
                      <a:endParaRPr lang="zh-CN" altLang="en-US"/>
                    </a:p>
                  </a:txBody>
                  <a:tcPr/>
                </a:tc>
                <a:tc>
                  <a:txBody>
                    <a:bodyPr/>
                    <a:lstStyle/>
                    <a:p>
                      <a:pPr algn="ctr"/>
                      <a:r>
                        <a:rPr lang="en-US" altLang="zh-CN" smtClean="0"/>
                        <a:t>96%</a:t>
                      </a:r>
                      <a:endParaRPr lang="zh-CN" altLang="en-US"/>
                    </a:p>
                  </a:txBody>
                  <a:tcPr/>
                </a:tc>
                <a:tc>
                  <a:txBody>
                    <a:bodyPr/>
                    <a:lstStyle/>
                    <a:p>
                      <a:pPr algn="ctr"/>
                      <a:r>
                        <a:rPr lang="en-US" altLang="zh-CN" smtClean="0"/>
                        <a:t>28/29</a:t>
                      </a:r>
                      <a:endParaRPr lang="zh-CN" altLang="en-US"/>
                    </a:p>
                  </a:txBody>
                  <a:tcPr/>
                </a:tc>
              </a:tr>
              <a:tr h="370840">
                <a:tc>
                  <a:txBody>
                    <a:bodyPr/>
                    <a:lstStyle/>
                    <a:p>
                      <a:pPr algn="ctr"/>
                      <a:r>
                        <a:rPr lang="zh-CN" altLang="en-US" smtClean="0"/>
                        <a:t>黄色</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mtClean="0"/>
                        <a:t>100%</a:t>
                      </a:r>
                      <a:endParaRPr lang="zh-CN" altLang="en-US" smtClean="0"/>
                    </a:p>
                  </a:txBody>
                  <a:tcPr/>
                </a:tc>
                <a:tc>
                  <a:txBody>
                    <a:bodyPr/>
                    <a:lstStyle/>
                    <a:p>
                      <a:pPr algn="ctr"/>
                      <a:r>
                        <a:rPr lang="en-US" altLang="zh-CN" smtClean="0"/>
                        <a:t>20/20</a:t>
                      </a:r>
                      <a:endParaRPr lang="zh-CN" altLang="en-US"/>
                    </a:p>
                  </a:txBody>
                  <a:tcPr/>
                </a:tc>
              </a:tr>
              <a:tr h="370840">
                <a:tc>
                  <a:txBody>
                    <a:bodyPr/>
                    <a:lstStyle/>
                    <a:p>
                      <a:pPr algn="ctr"/>
                      <a:r>
                        <a:rPr lang="zh-CN" altLang="en-US" smtClean="0"/>
                        <a:t>橙色</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10/10</a:t>
                      </a:r>
                      <a:endParaRPr lang="zh-CN" altLang="en-US"/>
                    </a:p>
                  </a:txBody>
                  <a:tcPr/>
                </a:tc>
              </a:tr>
              <a:tr h="370840">
                <a:tc>
                  <a:txBody>
                    <a:bodyPr/>
                    <a:lstStyle/>
                    <a:p>
                      <a:pPr algn="ctr"/>
                      <a:r>
                        <a:rPr lang="zh-CN" altLang="en-US" smtClean="0"/>
                        <a:t>黑色</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8/8</a:t>
                      </a:r>
                      <a:endParaRPr lang="zh-CN" altLang="en-US"/>
                    </a:p>
                  </a:txBody>
                  <a:tcPr/>
                </a:tc>
              </a:tr>
              <a:tr h="370840">
                <a:tc>
                  <a:txBody>
                    <a:bodyPr/>
                    <a:lstStyle/>
                    <a:p>
                      <a:pPr algn="ctr"/>
                      <a:r>
                        <a:rPr lang="zh-CN" altLang="en-US" smtClean="0"/>
                        <a:t>棕色</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3/3</a:t>
                      </a:r>
                      <a:endParaRPr lang="zh-CN" altLang="en-US"/>
                    </a:p>
                  </a:txBody>
                  <a:tcPr/>
                </a:tc>
              </a:tr>
              <a:tr h="370840">
                <a:tc>
                  <a:txBody>
                    <a:bodyPr/>
                    <a:lstStyle/>
                    <a:p>
                      <a:pPr algn="ctr"/>
                      <a:r>
                        <a:rPr lang="zh-CN" altLang="en-US" smtClean="0"/>
                        <a:t>蓝色</a:t>
                      </a:r>
                      <a:endParaRPr lang="zh-CN" altLang="en-US"/>
                    </a:p>
                  </a:txBody>
                  <a:tcPr/>
                </a:tc>
                <a:tc>
                  <a:txBody>
                    <a:bodyPr/>
                    <a:lstStyle/>
                    <a:p>
                      <a:pPr algn="ctr"/>
                      <a:r>
                        <a:rPr lang="en-US" altLang="zh-CN" smtClean="0"/>
                        <a:t>100%</a:t>
                      </a:r>
                      <a:endParaRPr lang="zh-CN" altLang="en-US"/>
                    </a:p>
                  </a:txBody>
                  <a:tcPr/>
                </a:tc>
                <a:tc>
                  <a:txBody>
                    <a:bodyPr/>
                    <a:lstStyle/>
                    <a:p>
                      <a:pPr algn="ctr"/>
                      <a:r>
                        <a:rPr lang="en-US" altLang="zh-CN" smtClean="0"/>
                        <a:t>10/10</a:t>
                      </a:r>
                      <a:endParaRPr lang="zh-CN" altLang="en-US"/>
                    </a:p>
                  </a:txBody>
                  <a:tcPr/>
                </a:tc>
              </a:tr>
            </a:tbl>
          </a:graphicData>
        </a:graphic>
      </p:graphicFrame>
      <p:sp>
        <p:nvSpPr>
          <p:cNvPr id="20" name="文本框 19"/>
          <p:cNvSpPr txBox="1"/>
          <p:nvPr/>
        </p:nvSpPr>
        <p:spPr>
          <a:xfrm>
            <a:off x="2136618" y="6298194"/>
            <a:ext cx="4363770" cy="461665"/>
          </a:xfrm>
          <a:prstGeom prst="rect">
            <a:avLst/>
          </a:prstGeom>
          <a:noFill/>
        </p:spPr>
        <p:txBody>
          <a:bodyPr wrap="square" rtlCol="0">
            <a:spAutoFit/>
          </a:bodyPr>
          <a:lstStyle/>
          <a:p>
            <a:r>
              <a:rPr lang="zh-CN" altLang="en-US" sz="2400" smtClean="0">
                <a:solidFill>
                  <a:schemeClr val="bg1"/>
                </a:solidFill>
              </a:rPr>
              <a:t>大瓶盖全部识别成功</a:t>
            </a:r>
            <a:endParaRPr lang="zh-CN" altLang="en-US" sz="2400">
              <a:solidFill>
                <a:schemeClr val="bg1"/>
              </a:solidFill>
            </a:endParaRPr>
          </a:p>
        </p:txBody>
      </p:sp>
    </p:spTree>
    <p:extLst>
      <p:ext uri="{BB962C8B-B14F-4D97-AF65-F5344CB8AC3E}">
        <p14:creationId xmlns:p14="http://schemas.microsoft.com/office/powerpoint/2010/main" val="313405076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4"/>
          <p:cNvSpPr>
            <a:spLocks noChangeArrowheads="1"/>
          </p:cNvSpPr>
          <p:nvPr/>
        </p:nvSpPr>
        <p:spPr bwMode="auto">
          <a:xfrm flipV="1">
            <a:off x="3254375" y="1438275"/>
            <a:ext cx="5694363" cy="4906963"/>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等腰三角形 2"/>
          <p:cNvSpPr>
            <a:spLocks noChangeArrowheads="1"/>
          </p:cNvSpPr>
          <p:nvPr/>
        </p:nvSpPr>
        <p:spPr bwMode="auto">
          <a:xfrm flipV="1">
            <a:off x="3254375" y="812800"/>
            <a:ext cx="5694363" cy="490855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文本框 23"/>
          <p:cNvSpPr>
            <a:spLocks noChangeArrowheads="1"/>
          </p:cNvSpPr>
          <p:nvPr/>
        </p:nvSpPr>
        <p:spPr bwMode="auto">
          <a:xfrm>
            <a:off x="5239781" y="1919100"/>
            <a:ext cx="17235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谢谢</a:t>
            </a:r>
            <a:endParaRPr lang="en-US" altLang="zh-CN"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endParaRPr>
          </a:p>
          <a:p>
            <a:pPr eaLnBrk="1" hangingPunct="1">
              <a:lnSpc>
                <a:spcPct val="100000"/>
              </a:lnSpc>
              <a:spcBef>
                <a:spcPct val="0"/>
              </a:spcBef>
              <a:buFont typeface="Arial" panose="020B0604020202020204" pitchFamily="34" charset="0"/>
              <a:buNone/>
            </a:pPr>
            <a:r>
              <a:rPr lang="zh-CN" altLang="en-US" sz="6000" b="1" dirty="0">
                <a:solidFill>
                  <a:srgbClr val="0059B3"/>
                </a:solidFill>
                <a:latin typeface="微软雅黑" panose="020B0503020204020204" pitchFamily="34" charset="-122"/>
                <a:ea typeface="微软雅黑" panose="020B0503020204020204" pitchFamily="34" charset="-122"/>
                <a:sym typeface="Impact" panose="020B0806030902050204" pitchFamily="34" charset="0"/>
              </a:rPr>
              <a:t>观看</a:t>
            </a:r>
          </a:p>
        </p:txBody>
      </p:sp>
      <p:sp>
        <p:nvSpPr>
          <p:cNvPr id="19" name="直接连接符 37"/>
          <p:cNvSpPr>
            <a:spLocks noChangeShapeType="1"/>
          </p:cNvSpPr>
          <p:nvPr/>
        </p:nvSpPr>
        <p:spPr bwMode="auto">
          <a:xfrm>
            <a:off x="5321536" y="3856505"/>
            <a:ext cx="1476375" cy="1587"/>
          </a:xfrm>
          <a:prstGeom prst="line">
            <a:avLst/>
          </a:prstGeom>
          <a:noFill/>
          <a:ln w="6350">
            <a:solidFill>
              <a:srgbClr val="0059B3"/>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1"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Tree>
    <p:extLst>
      <p:ext uri="{BB962C8B-B14F-4D97-AF65-F5344CB8AC3E}">
        <p14:creationId xmlns:p14="http://schemas.microsoft.com/office/powerpoint/2010/main" val="3285942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2000"/>
                            </p:stCondLst>
                            <p:childTnLst>
                              <p:par>
                                <p:cTn id="42" presetID="26" presetClass="emph" presetSubtype="0" fill="hold" grpId="1" nodeType="afterEffect">
                                  <p:stCondLst>
                                    <p:cond delay="0"/>
                                  </p:stCondLst>
                                  <p:childTnLst>
                                    <p:animEffect transition="out" filter="fade">
                                      <p:cBhvr>
                                        <p:cTn id="43" dur="500" tmFilter="0, 0; .2, .5; .8, .5; 1, 0"/>
                                        <p:tgtEl>
                                          <p:spTgt spid="15"/>
                                        </p:tgtEl>
                                      </p:cBhvr>
                                    </p:animEffect>
                                    <p:animScale>
                                      <p:cBhvr>
                                        <p:cTn id="44" dur="250" autoRev="1" fill="hold"/>
                                        <p:tgtEl>
                                          <p:spTgt spid="15"/>
                                        </p:tgtEl>
                                      </p:cBhvr>
                                      <p:by x="105000" y="105000"/>
                                    </p:animScale>
                                  </p:childTnLst>
                                </p:cTn>
                              </p:par>
                              <p:par>
                                <p:cTn id="45" presetID="53" presetClass="entr" presetSubtype="528"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fltVal val="0.5"/>
                                          </p:val>
                                        </p:tav>
                                        <p:tav tm="100000">
                                          <p:val>
                                            <p:strVal val="#ppt_x"/>
                                          </p:val>
                                        </p:tav>
                                      </p:tavLst>
                                    </p:anim>
                                    <p:anim calcmode="lin" valueType="num">
                                      <p:cBhvr>
                                        <p:cTn id="51" dur="500" fill="hold"/>
                                        <p:tgtEl>
                                          <p:spTgt spid="1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7" grpId="0"/>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8"/>
          <p:cNvGrpSpPr>
            <a:grpSpLocks/>
          </p:cNvGrpSpPr>
          <p:nvPr/>
        </p:nvGrpSpPr>
        <p:grpSpPr bwMode="auto">
          <a:xfrm>
            <a:off x="-16669" y="2066925"/>
            <a:ext cx="12208669" cy="2971661"/>
            <a:chOff x="-16669" y="0"/>
            <a:chExt cx="12208670" cy="2971765"/>
          </a:xfrm>
        </p:grpSpPr>
        <p:sp>
          <p:nvSpPr>
            <p:cNvPr id="7" name="矩形 21"/>
            <p:cNvSpPr>
              <a:spLocks noChangeArrowheads="1"/>
            </p:cNvSpPr>
            <p:nvPr/>
          </p:nvSpPr>
          <p:spPr bwMode="auto">
            <a:xfrm>
              <a:off x="-16669" y="22087"/>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8"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9"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pic>
        <p:nvPicPr>
          <p:cNvPr id="18" name="文本框 22"/>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9" name="文本框 23"/>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0"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2"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23"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7"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8"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9"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30"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31" name="组合 73"/>
          <p:cNvGrpSpPr>
            <a:grpSpLocks/>
          </p:cNvGrpSpPr>
          <p:nvPr/>
        </p:nvGrpSpPr>
        <p:grpSpPr bwMode="auto">
          <a:xfrm>
            <a:off x="1619250" y="2524125"/>
            <a:ext cx="1249363" cy="1249363"/>
            <a:chOff x="0" y="0"/>
            <a:chExt cx="1248318" cy="1248318"/>
          </a:xfrm>
          <a:solidFill>
            <a:schemeClr val="bg1">
              <a:alpha val="38039"/>
            </a:schemeClr>
          </a:solidFill>
        </p:grpSpPr>
        <p:sp>
          <p:nvSpPr>
            <p:cNvPr id="32" name="椭圆 55"/>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3" name="文本框 60"/>
            <p:cNvSpPr txBox="1">
              <a:spLocks noChangeArrowheads="1"/>
            </p:cNvSpPr>
            <p:nvPr/>
          </p:nvSpPr>
          <p:spPr bwMode="auto">
            <a:xfrm>
              <a:off x="173570"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01</a:t>
              </a:r>
              <a:endParaRPr lang="zh-CN" altLang="en-US" sz="4800" dirty="0">
                <a:solidFill>
                  <a:schemeClr val="bg1"/>
                </a:solidFill>
                <a:latin typeface="华文细黑" pitchFamily="2" charset="-122"/>
                <a:ea typeface="华文细黑" pitchFamily="2" charset="-122"/>
              </a:endParaRPr>
            </a:p>
          </p:txBody>
        </p:sp>
      </p:grpSp>
      <p:grpSp>
        <p:nvGrpSpPr>
          <p:cNvPr id="34" name="组合 74"/>
          <p:cNvGrpSpPr>
            <a:grpSpLocks/>
          </p:cNvGrpSpPr>
          <p:nvPr/>
        </p:nvGrpSpPr>
        <p:grpSpPr bwMode="auto">
          <a:xfrm>
            <a:off x="4186238" y="2524125"/>
            <a:ext cx="1247775" cy="1249363"/>
            <a:chOff x="0" y="0"/>
            <a:chExt cx="1248318" cy="1248318"/>
          </a:xfrm>
          <a:solidFill>
            <a:schemeClr val="bg1">
              <a:alpha val="38039"/>
            </a:schemeClr>
          </a:solidFill>
        </p:grpSpPr>
        <p:sp>
          <p:nvSpPr>
            <p:cNvPr id="35" name="椭圆 57"/>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6" name="文本框 61"/>
            <p:cNvSpPr txBox="1">
              <a:spLocks noChangeArrowheads="1"/>
            </p:cNvSpPr>
            <p:nvPr/>
          </p:nvSpPr>
          <p:spPr bwMode="auto">
            <a:xfrm>
              <a:off x="16969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02</a:t>
              </a:r>
              <a:endParaRPr lang="zh-CN" altLang="en-US" sz="4800" dirty="0">
                <a:solidFill>
                  <a:schemeClr val="bg1"/>
                </a:solidFill>
                <a:latin typeface="华文细黑" pitchFamily="2" charset="-122"/>
                <a:ea typeface="华文细黑" pitchFamily="2" charset="-122"/>
              </a:endParaRPr>
            </a:p>
          </p:txBody>
        </p:sp>
      </p:grpSp>
      <p:grpSp>
        <p:nvGrpSpPr>
          <p:cNvPr id="37" name="组合 75"/>
          <p:cNvGrpSpPr>
            <a:grpSpLocks/>
          </p:cNvGrpSpPr>
          <p:nvPr/>
        </p:nvGrpSpPr>
        <p:grpSpPr bwMode="auto">
          <a:xfrm>
            <a:off x="6751638" y="2524125"/>
            <a:ext cx="1249362" cy="1249363"/>
            <a:chOff x="0" y="0"/>
            <a:chExt cx="1248318" cy="1248318"/>
          </a:xfrm>
          <a:solidFill>
            <a:schemeClr val="bg1">
              <a:alpha val="38039"/>
            </a:schemeClr>
          </a:solidFill>
        </p:grpSpPr>
        <p:sp>
          <p:nvSpPr>
            <p:cNvPr id="38" name="椭圆 58"/>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39" name="文本框 62"/>
            <p:cNvSpPr txBox="1">
              <a:spLocks noChangeArrowheads="1"/>
            </p:cNvSpPr>
            <p:nvPr/>
          </p:nvSpPr>
          <p:spPr bwMode="auto">
            <a:xfrm>
              <a:off x="165828"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03</a:t>
              </a:r>
              <a:endParaRPr lang="zh-CN" altLang="en-US" sz="4800" dirty="0">
                <a:solidFill>
                  <a:schemeClr val="bg1"/>
                </a:solidFill>
                <a:latin typeface="华文细黑" pitchFamily="2" charset="-122"/>
                <a:ea typeface="华文细黑" pitchFamily="2" charset="-122"/>
              </a:endParaRPr>
            </a:p>
          </p:txBody>
        </p:sp>
      </p:grpSp>
      <p:grpSp>
        <p:nvGrpSpPr>
          <p:cNvPr id="40" name="组合 76"/>
          <p:cNvGrpSpPr>
            <a:grpSpLocks/>
          </p:cNvGrpSpPr>
          <p:nvPr/>
        </p:nvGrpSpPr>
        <p:grpSpPr bwMode="auto">
          <a:xfrm>
            <a:off x="9318625" y="2524125"/>
            <a:ext cx="1247775" cy="1249363"/>
            <a:chOff x="0" y="0"/>
            <a:chExt cx="1248318" cy="1248318"/>
          </a:xfrm>
          <a:solidFill>
            <a:schemeClr val="bg1">
              <a:alpha val="38039"/>
            </a:schemeClr>
          </a:solidFill>
        </p:grpSpPr>
        <p:sp>
          <p:nvSpPr>
            <p:cNvPr id="41" name="椭圆 59"/>
            <p:cNvSpPr>
              <a:spLocks noChangeArrowheads="1"/>
            </p:cNvSpPr>
            <p:nvPr/>
          </p:nvSpPr>
          <p:spPr bwMode="auto">
            <a:xfrm>
              <a:off x="0" y="0"/>
              <a:ext cx="1248318" cy="1248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chemeClr val="bg1"/>
                </a:solidFill>
              </a:endParaRPr>
            </a:p>
          </p:txBody>
        </p:sp>
        <p:sp>
          <p:nvSpPr>
            <p:cNvPr id="42" name="文本框 64"/>
            <p:cNvSpPr txBox="1">
              <a:spLocks noChangeArrowheads="1"/>
            </p:cNvSpPr>
            <p:nvPr/>
          </p:nvSpPr>
          <p:spPr bwMode="auto">
            <a:xfrm>
              <a:off x="161959" y="207807"/>
              <a:ext cx="924400" cy="830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chemeClr val="bg1"/>
                  </a:solidFill>
                  <a:latin typeface="华文细黑" pitchFamily="2" charset="-122"/>
                  <a:ea typeface="华文细黑" pitchFamily="2" charset="-122"/>
                </a:rPr>
                <a:t>04</a:t>
              </a:r>
              <a:endParaRPr lang="zh-CN" altLang="en-US" sz="4800" dirty="0">
                <a:solidFill>
                  <a:schemeClr val="bg1"/>
                </a:solidFill>
                <a:latin typeface="华文细黑" pitchFamily="2" charset="-122"/>
                <a:ea typeface="华文细黑" pitchFamily="2" charset="-122"/>
              </a:endParaRPr>
            </a:p>
          </p:txBody>
        </p:sp>
      </p:grpSp>
      <p:sp>
        <p:nvSpPr>
          <p:cNvPr id="44" name="文本框 65"/>
          <p:cNvSpPr txBox="1">
            <a:spLocks noChangeArrowheads="1"/>
          </p:cNvSpPr>
          <p:nvPr/>
        </p:nvSpPr>
        <p:spPr bwMode="auto">
          <a:xfrm>
            <a:off x="1186069" y="3871626"/>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软件架构</a:t>
            </a:r>
            <a:endParaRPr lang="zh-CN" altLang="en-US" sz="1600" b="1" dirty="0">
              <a:solidFill>
                <a:schemeClr val="bg1"/>
              </a:solidFill>
              <a:latin typeface="Arial" pitchFamily="34" charset="0"/>
              <a:cs typeface="Arial" pitchFamily="34" charset="0"/>
            </a:endParaRPr>
          </a:p>
        </p:txBody>
      </p:sp>
      <p:sp>
        <p:nvSpPr>
          <p:cNvPr id="55"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6"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7"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9"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 name="文本框 65"/>
          <p:cNvSpPr txBox="1">
            <a:spLocks noChangeArrowheads="1"/>
          </p:cNvSpPr>
          <p:nvPr/>
        </p:nvSpPr>
        <p:spPr bwMode="auto">
          <a:xfrm>
            <a:off x="3686768" y="3944637"/>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图像裁剪</a:t>
            </a:r>
            <a:endParaRPr lang="zh-CN" altLang="en-US" sz="1600" b="1" dirty="0">
              <a:solidFill>
                <a:schemeClr val="bg1"/>
              </a:solidFill>
              <a:latin typeface="Arial" pitchFamily="34" charset="0"/>
              <a:cs typeface="Arial" pitchFamily="34" charset="0"/>
            </a:endParaRPr>
          </a:p>
        </p:txBody>
      </p:sp>
      <p:sp>
        <p:nvSpPr>
          <p:cNvPr id="62" name="文本框 65"/>
          <p:cNvSpPr txBox="1">
            <a:spLocks noChangeArrowheads="1"/>
          </p:cNvSpPr>
          <p:nvPr/>
        </p:nvSpPr>
        <p:spPr bwMode="auto">
          <a:xfrm>
            <a:off x="6321723" y="3950141"/>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smtClean="0">
                <a:solidFill>
                  <a:schemeClr val="bg1"/>
                </a:solidFill>
                <a:latin typeface="Arial" pitchFamily="34" charset="0"/>
                <a:cs typeface="Arial" pitchFamily="34" charset="0"/>
              </a:rPr>
              <a:t>侧面识别</a:t>
            </a:r>
            <a:endParaRPr lang="zh-CN" altLang="en-US" sz="1600" b="1" dirty="0">
              <a:solidFill>
                <a:schemeClr val="bg1"/>
              </a:solidFill>
              <a:latin typeface="Arial" pitchFamily="34" charset="0"/>
              <a:cs typeface="Arial" pitchFamily="34" charset="0"/>
            </a:endParaRPr>
          </a:p>
        </p:txBody>
      </p:sp>
      <p:sp>
        <p:nvSpPr>
          <p:cNvPr id="63" name="文本框 65"/>
          <p:cNvSpPr txBox="1">
            <a:spLocks noChangeArrowheads="1"/>
          </p:cNvSpPr>
          <p:nvPr/>
        </p:nvSpPr>
        <p:spPr bwMode="auto">
          <a:xfrm>
            <a:off x="8822422" y="3901179"/>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a:solidFill>
                  <a:schemeClr val="bg1"/>
                </a:solidFill>
                <a:latin typeface="Arial" pitchFamily="34" charset="0"/>
                <a:cs typeface="Arial" pitchFamily="34" charset="0"/>
              </a:rPr>
              <a:t>正</a:t>
            </a:r>
            <a:r>
              <a:rPr lang="zh-CN" altLang="en-US" sz="1600" b="1" smtClean="0">
                <a:solidFill>
                  <a:schemeClr val="bg1"/>
                </a:solidFill>
                <a:latin typeface="Arial" pitchFamily="34" charset="0"/>
                <a:cs typeface="Arial" pitchFamily="34" charset="0"/>
              </a:rPr>
              <a:t>反面识别</a:t>
            </a:r>
            <a:endParaRPr lang="zh-CN" alt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9200231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9"/>
          <p:cNvSpPr>
            <a:spLocks noChangeArrowheads="1"/>
          </p:cNvSpPr>
          <p:nvPr/>
        </p:nvSpPr>
        <p:spPr bwMode="auto">
          <a:xfrm>
            <a:off x="6035262" y="2082374"/>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4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01</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20"/>
          <p:cNvSpPr>
            <a:spLocks noChangeArrowheads="1"/>
          </p:cNvSpPr>
          <p:nvPr/>
        </p:nvSpPr>
        <p:spPr bwMode="auto">
          <a:xfrm>
            <a:off x="5468114" y="3579405"/>
            <a:ext cx="5137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software architecture</a:t>
            </a:r>
            <a:endParaRPr lang="en-US" altLang="zh-CN" sz="36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231821881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1"/>
          <p:cNvSpPr txBox="1">
            <a:spLocks noChangeArrowheads="1"/>
          </p:cNvSpPr>
          <p:nvPr/>
        </p:nvSpPr>
        <p:spPr bwMode="auto">
          <a:xfrm>
            <a:off x="1701800" y="1792288"/>
            <a:ext cx="5016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100">
              <a:solidFill>
                <a:schemeClr val="bg1"/>
              </a:solidFill>
              <a:latin typeface="Arial" pitchFamily="34" charset="0"/>
            </a:endParaRPr>
          </a:p>
        </p:txBody>
      </p:sp>
      <p:grpSp>
        <p:nvGrpSpPr>
          <p:cNvPr id="2" name="组合 1"/>
          <p:cNvGrpSpPr/>
          <p:nvPr/>
        </p:nvGrpSpPr>
        <p:grpSpPr>
          <a:xfrm>
            <a:off x="435383" y="318017"/>
            <a:ext cx="4225517" cy="523220"/>
            <a:chOff x="435383" y="318017"/>
            <a:chExt cx="4225517" cy="523220"/>
          </a:xfrm>
        </p:grpSpPr>
        <p:sp>
          <p:nvSpPr>
            <p:cNvPr id="112"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13" name="组合 3"/>
            <p:cNvGrpSpPr>
              <a:grpSpLocks/>
            </p:cNvGrpSpPr>
            <p:nvPr/>
          </p:nvGrpSpPr>
          <p:grpSpPr bwMode="auto">
            <a:xfrm>
              <a:off x="435383" y="318017"/>
              <a:ext cx="477789" cy="523220"/>
              <a:chOff x="0" y="0"/>
              <a:chExt cx="569789" cy="829904"/>
            </a:xfrm>
          </p:grpSpPr>
          <p:sp>
            <p:nvSpPr>
              <p:cNvPr id="11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1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4" name="图片 3"/>
          <p:cNvPicPr>
            <a:picLocks noChangeAspect="1"/>
          </p:cNvPicPr>
          <p:nvPr/>
        </p:nvPicPr>
        <p:blipFill>
          <a:blip r:embed="rId3"/>
          <a:stretch>
            <a:fillRect/>
          </a:stretch>
        </p:blipFill>
        <p:spPr>
          <a:xfrm>
            <a:off x="1462768" y="2507403"/>
            <a:ext cx="9452378" cy="1504210"/>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组合 405"/>
          <p:cNvGrpSpPr/>
          <p:nvPr/>
        </p:nvGrpSpPr>
        <p:grpSpPr>
          <a:xfrm>
            <a:off x="435383" y="318017"/>
            <a:ext cx="4225517" cy="523220"/>
            <a:chOff x="435383" y="318017"/>
            <a:chExt cx="4225517" cy="523220"/>
          </a:xfrm>
        </p:grpSpPr>
        <p:sp>
          <p:nvSpPr>
            <p:cNvPr id="407"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软件架构</a:t>
              </a:r>
              <a:r>
                <a:rPr lang="en-US" altLang="zh-CN"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——UI</a:t>
              </a:r>
              <a:r>
                <a:rPr lang="zh-CN" altLang="en-US" sz="2800" b="1">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界面</a:t>
              </a:r>
              <a:endParaRPr lang="en-US" altLang="zh-CN"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408" name="组合 3"/>
            <p:cNvGrpSpPr>
              <a:grpSpLocks/>
            </p:cNvGrpSpPr>
            <p:nvPr/>
          </p:nvGrpSpPr>
          <p:grpSpPr bwMode="auto">
            <a:xfrm>
              <a:off x="435383" y="318017"/>
              <a:ext cx="477789" cy="523220"/>
              <a:chOff x="0" y="0"/>
              <a:chExt cx="569789" cy="829904"/>
            </a:xfrm>
          </p:grpSpPr>
          <p:sp>
            <p:nvSpPr>
              <p:cNvPr id="40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41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pic>
        <p:nvPicPr>
          <p:cNvPr id="2" name="图片 1"/>
          <p:cNvPicPr>
            <a:picLocks noChangeAspect="1"/>
          </p:cNvPicPr>
          <p:nvPr/>
        </p:nvPicPr>
        <p:blipFill>
          <a:blip r:embed="rId3"/>
          <a:stretch>
            <a:fillRect/>
          </a:stretch>
        </p:blipFill>
        <p:spPr>
          <a:xfrm>
            <a:off x="1310639" y="1388924"/>
            <a:ext cx="9799321" cy="4635638"/>
          </a:xfrm>
          <a:prstGeom prst="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p:cNvSpPr>
            <a:spLocks noChangeArrowheads="1"/>
          </p:cNvSpPr>
          <p:nvPr/>
        </p:nvSpPr>
        <p:spPr bwMode="auto">
          <a:xfrm>
            <a:off x="6324187" y="3480484"/>
            <a:ext cx="3435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600" b="1">
                <a:solidFill>
                  <a:schemeClr val="bg1"/>
                </a:solidFill>
                <a:latin typeface="微软雅黑" panose="020B0503020204020204" pitchFamily="34" charset="-122"/>
                <a:ea typeface="微软雅黑" panose="020B0503020204020204" pitchFamily="34" charset="-122"/>
              </a:rPr>
              <a:t>Image cutting</a:t>
            </a:r>
            <a:endParaRPr lang="en-US" altLang="zh-CN" sz="36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7" name="直接连接符 21"/>
          <p:cNvSpPr>
            <a:spLocks noChangeShapeType="1"/>
          </p:cNvSpPr>
          <p:nvPr/>
        </p:nvSpPr>
        <p:spPr bwMode="auto">
          <a:xfrm rot="5400000">
            <a:off x="8140729" y="-190187"/>
            <a:ext cx="0" cy="6937165"/>
          </a:xfrm>
          <a:prstGeom prst="line">
            <a:avLst/>
          </a:prstGeom>
          <a:noFill/>
          <a:ln w="12700">
            <a:solidFill>
              <a:srgbClr val="FFFFFF">
                <a:alpha val="50195"/>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组合 17"/>
          <p:cNvGrpSpPr/>
          <p:nvPr/>
        </p:nvGrpSpPr>
        <p:grpSpPr>
          <a:xfrm>
            <a:off x="1889125" y="4375150"/>
            <a:ext cx="2689225" cy="2482850"/>
            <a:chOff x="1889125" y="4375150"/>
            <a:chExt cx="2689225" cy="2482850"/>
          </a:xfrm>
        </p:grpSpPr>
        <p:sp>
          <p:nvSpPr>
            <p:cNvPr id="4" name="等腰三角形 16"/>
            <p:cNvSpPr>
              <a:spLocks noChangeArrowheads="1"/>
            </p:cNvSpPr>
            <p:nvPr/>
          </p:nvSpPr>
          <p:spPr bwMode="auto">
            <a:xfrm>
              <a:off x="1889125" y="4375150"/>
              <a:ext cx="2689225" cy="24828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等腰三角形 24"/>
            <p:cNvSpPr>
              <a:spLocks noChangeArrowheads="1"/>
            </p:cNvSpPr>
            <p:nvPr/>
          </p:nvSpPr>
          <p:spPr bwMode="auto">
            <a:xfrm>
              <a:off x="2155825" y="4867275"/>
              <a:ext cx="2155825" cy="1990725"/>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 name="组合 18"/>
          <p:cNvGrpSpPr/>
          <p:nvPr/>
        </p:nvGrpSpPr>
        <p:grpSpPr>
          <a:xfrm>
            <a:off x="868363" y="-19050"/>
            <a:ext cx="4738687" cy="4394200"/>
            <a:chOff x="868363" y="-19050"/>
            <a:chExt cx="4738687" cy="4394200"/>
          </a:xfrm>
        </p:grpSpPr>
        <p:sp>
          <p:nvSpPr>
            <p:cNvPr id="9" name="等腰三角形 26"/>
            <p:cNvSpPr>
              <a:spLocks noChangeArrowheads="1"/>
            </p:cNvSpPr>
            <p:nvPr/>
          </p:nvSpPr>
          <p:spPr bwMode="auto">
            <a:xfrm flipV="1">
              <a:off x="868363" y="0"/>
              <a:ext cx="4738687" cy="4375150"/>
            </a:xfrm>
            <a:prstGeom prst="triangle">
              <a:avLst>
                <a:gd name="adj" fmla="val 50000"/>
              </a:avLst>
            </a:prstGeom>
            <a:solidFill>
              <a:srgbClr val="FFFFFF">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等腰三角形 28"/>
            <p:cNvSpPr>
              <a:spLocks noChangeArrowheads="1"/>
            </p:cNvSpPr>
            <p:nvPr/>
          </p:nvSpPr>
          <p:spPr bwMode="auto">
            <a:xfrm flipV="1">
              <a:off x="1177925" y="-19050"/>
              <a:ext cx="4140200" cy="3822700"/>
            </a:xfrm>
            <a:prstGeom prst="triangle">
              <a:avLst>
                <a:gd name="adj" fmla="val 50000"/>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 name="文本框 29"/>
          <p:cNvSpPr>
            <a:spLocks noChangeArrowheads="1"/>
          </p:cNvSpPr>
          <p:nvPr/>
        </p:nvSpPr>
        <p:spPr bwMode="auto">
          <a:xfrm>
            <a:off x="2463800" y="428625"/>
            <a:ext cx="1715534"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1500" dirty="0">
                <a:solidFill>
                  <a:srgbClr val="0059B3"/>
                </a:solidFill>
                <a:latin typeface="Impact" panose="020B0806030902050204" pitchFamily="34" charset="0"/>
                <a:sym typeface="Impact" panose="020B0806030902050204" pitchFamily="34" charset="0"/>
              </a:rPr>
              <a:t>02</a:t>
            </a:r>
            <a:endParaRPr lang="zh-CN" altLang="en-US" sz="11500" dirty="0">
              <a:solidFill>
                <a:srgbClr val="0059B3"/>
              </a:solidFill>
              <a:latin typeface="Impact" panose="020B0806030902050204" pitchFamily="34" charset="0"/>
              <a:sym typeface="Impact" panose="020B0806030902050204" pitchFamily="34" charset="0"/>
            </a:endParaRPr>
          </a:p>
        </p:txBody>
      </p:sp>
      <p:sp>
        <p:nvSpPr>
          <p:cNvPr id="12" name="任意多边形 25"/>
          <p:cNvSpPr>
            <a:spLocks noChangeArrowheads="1"/>
          </p:cNvSpPr>
          <p:nvPr/>
        </p:nvSpPr>
        <p:spPr bwMode="auto">
          <a:xfrm rot="1800000">
            <a:off x="1408113" y="-146050"/>
            <a:ext cx="203200" cy="1446213"/>
          </a:xfrm>
          <a:custGeom>
            <a:avLst/>
            <a:gdLst>
              <a:gd name="T0" fmla="*/ 0 w 202739"/>
              <a:gd name="T1" fmla="*/ 116976 h 1446522"/>
              <a:gd name="T2" fmla="*/ 204125 w 202739"/>
              <a:gd name="T3" fmla="*/ 0 h 1446522"/>
              <a:gd name="T4" fmla="*/ 204125 w 202739"/>
              <a:gd name="T5" fmla="*/ 1445595 h 1446522"/>
              <a:gd name="T6" fmla="*/ 0 w 202739"/>
              <a:gd name="T7" fmla="*/ 1445595 h 1446522"/>
              <a:gd name="T8" fmla="*/ 0 60000 65536"/>
              <a:gd name="T9" fmla="*/ 0 60000 65536"/>
              <a:gd name="T10" fmla="*/ 0 60000 65536"/>
              <a:gd name="T11" fmla="*/ 0 60000 65536"/>
              <a:gd name="T12" fmla="*/ 0 w 202739"/>
              <a:gd name="T13" fmla="*/ 0 h 1446522"/>
              <a:gd name="T14" fmla="*/ 202739 w 202739"/>
              <a:gd name="T15" fmla="*/ 1446522 h 1446522"/>
            </a:gdLst>
            <a:ahLst/>
            <a:cxnLst>
              <a:cxn ang="T8">
                <a:pos x="T0" y="T1"/>
              </a:cxn>
              <a:cxn ang="T9">
                <a:pos x="T2" y="T3"/>
              </a:cxn>
              <a:cxn ang="T10">
                <a:pos x="T4" y="T5"/>
              </a:cxn>
              <a:cxn ang="T11">
                <a:pos x="T6" y="T7"/>
              </a:cxn>
            </a:cxnLst>
            <a:rect l="T12" t="T13" r="T14" b="T15"/>
            <a:pathLst>
              <a:path w="202739" h="1446522">
                <a:moveTo>
                  <a:pt x="0" y="117051"/>
                </a:moveTo>
                <a:lnTo>
                  <a:pt x="202739" y="0"/>
                </a:lnTo>
                <a:lnTo>
                  <a:pt x="202739" y="1446522"/>
                </a:lnTo>
                <a:lnTo>
                  <a:pt x="0" y="1446522"/>
                </a:lnTo>
                <a:lnTo>
                  <a:pt x="0" y="117051"/>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 name="任意多边形 27"/>
          <p:cNvSpPr>
            <a:spLocks noChangeArrowheads="1"/>
          </p:cNvSpPr>
          <p:nvPr/>
        </p:nvSpPr>
        <p:spPr bwMode="auto">
          <a:xfrm rot="1800000">
            <a:off x="1304925" y="-219075"/>
            <a:ext cx="46038" cy="3121025"/>
          </a:xfrm>
          <a:custGeom>
            <a:avLst/>
            <a:gdLst>
              <a:gd name="T0" fmla="*/ 0 w 45719"/>
              <a:gd name="T1" fmla="*/ 26387 h 3121422"/>
              <a:gd name="T2" fmla="*/ 46682 w 45719"/>
              <a:gd name="T3" fmla="*/ 0 h 3121422"/>
              <a:gd name="T4" fmla="*/ 46682 w 45719"/>
              <a:gd name="T5" fmla="*/ 3120231 h 3121422"/>
              <a:gd name="T6" fmla="*/ 0 w 45719"/>
              <a:gd name="T7" fmla="*/ 3120231 h 3121422"/>
              <a:gd name="T8" fmla="*/ 0 60000 65536"/>
              <a:gd name="T9" fmla="*/ 0 60000 65536"/>
              <a:gd name="T10" fmla="*/ 0 60000 65536"/>
              <a:gd name="T11" fmla="*/ 0 60000 65536"/>
              <a:gd name="T12" fmla="*/ 0 w 45719"/>
              <a:gd name="T13" fmla="*/ 0 h 3121422"/>
              <a:gd name="T14" fmla="*/ 45719 w 45719"/>
              <a:gd name="T15" fmla="*/ 3121422 h 3121422"/>
            </a:gdLst>
            <a:ahLst/>
            <a:cxnLst>
              <a:cxn ang="T8">
                <a:pos x="T0" y="T1"/>
              </a:cxn>
              <a:cxn ang="T9">
                <a:pos x="T2" y="T3"/>
              </a:cxn>
              <a:cxn ang="T10">
                <a:pos x="T4" y="T5"/>
              </a:cxn>
              <a:cxn ang="T11">
                <a:pos x="T6" y="T7"/>
              </a:cxn>
            </a:cxnLst>
            <a:rect l="T12" t="T13" r="T14" b="T15"/>
            <a:pathLst>
              <a:path w="45719" h="3121422">
                <a:moveTo>
                  <a:pt x="0" y="26396"/>
                </a:moveTo>
                <a:lnTo>
                  <a:pt x="45719" y="0"/>
                </a:lnTo>
                <a:lnTo>
                  <a:pt x="45719" y="3121422"/>
                </a:lnTo>
                <a:lnTo>
                  <a:pt x="0" y="3121422"/>
                </a:lnTo>
                <a:lnTo>
                  <a:pt x="0" y="26396"/>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4" name="任意多边形 31"/>
          <p:cNvSpPr>
            <a:spLocks noChangeArrowheads="1"/>
          </p:cNvSpPr>
          <p:nvPr/>
        </p:nvSpPr>
        <p:spPr bwMode="auto">
          <a:xfrm rot="1800000">
            <a:off x="2024063" y="4803775"/>
            <a:ext cx="46037" cy="2219325"/>
          </a:xfrm>
          <a:custGeom>
            <a:avLst/>
            <a:gdLst>
              <a:gd name="T0" fmla="*/ 0 w 45719"/>
              <a:gd name="T1" fmla="*/ 0 h 2219821"/>
              <a:gd name="T2" fmla="*/ 46679 w 45719"/>
              <a:gd name="T3" fmla="*/ 0 h 2219821"/>
              <a:gd name="T4" fmla="*/ 46679 w 45719"/>
              <a:gd name="T5" fmla="*/ 2191955 h 2219821"/>
              <a:gd name="T6" fmla="*/ 0 w 45719"/>
              <a:gd name="T7" fmla="*/ 2218333 h 2219821"/>
              <a:gd name="T8" fmla="*/ 0 60000 65536"/>
              <a:gd name="T9" fmla="*/ 0 60000 65536"/>
              <a:gd name="T10" fmla="*/ 0 60000 65536"/>
              <a:gd name="T11" fmla="*/ 0 60000 65536"/>
              <a:gd name="T12" fmla="*/ 0 w 45719"/>
              <a:gd name="T13" fmla="*/ 0 h 2219821"/>
              <a:gd name="T14" fmla="*/ 45719 w 45719"/>
              <a:gd name="T15" fmla="*/ 2219821 h 2219821"/>
            </a:gdLst>
            <a:ahLst/>
            <a:cxnLst>
              <a:cxn ang="T8">
                <a:pos x="T0" y="T1"/>
              </a:cxn>
              <a:cxn ang="T9">
                <a:pos x="T2" y="T3"/>
              </a:cxn>
              <a:cxn ang="T10">
                <a:pos x="T4" y="T5"/>
              </a:cxn>
              <a:cxn ang="T11">
                <a:pos x="T6" y="T7"/>
              </a:cxn>
            </a:cxnLst>
            <a:rect l="T12" t="T13" r="T14" b="T15"/>
            <a:pathLst>
              <a:path w="45719" h="2219821">
                <a:moveTo>
                  <a:pt x="0" y="0"/>
                </a:moveTo>
                <a:lnTo>
                  <a:pt x="45719" y="0"/>
                </a:lnTo>
                <a:lnTo>
                  <a:pt x="45719" y="2193425"/>
                </a:lnTo>
                <a:lnTo>
                  <a:pt x="0" y="2219821"/>
                </a:lnTo>
                <a:lnTo>
                  <a:pt x="0" y="0"/>
                </a:lnTo>
                <a:close/>
              </a:path>
            </a:pathLst>
          </a:custGeom>
          <a:solidFill>
            <a:srgbClr val="FFFFFF">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5" name="任意多边形 34"/>
          <p:cNvSpPr>
            <a:spLocks noChangeArrowheads="1"/>
          </p:cNvSpPr>
          <p:nvPr/>
        </p:nvSpPr>
        <p:spPr bwMode="auto">
          <a:xfrm rot="1800000">
            <a:off x="1930400" y="6380163"/>
            <a:ext cx="238125" cy="582612"/>
          </a:xfrm>
          <a:custGeom>
            <a:avLst/>
            <a:gdLst>
              <a:gd name="T0" fmla="*/ 0 w 239049"/>
              <a:gd name="T1" fmla="*/ 0 h 581981"/>
              <a:gd name="T2" fmla="*/ 236288 w 239049"/>
              <a:gd name="T3" fmla="*/ 0 h 581981"/>
              <a:gd name="T4" fmla="*/ 236288 w 239049"/>
              <a:gd name="T5" fmla="*/ 445410 h 581981"/>
              <a:gd name="T6" fmla="*/ 0 w 239049"/>
              <a:gd name="T7" fmla="*/ 583876 h 581981"/>
              <a:gd name="T8" fmla="*/ 0 60000 65536"/>
              <a:gd name="T9" fmla="*/ 0 60000 65536"/>
              <a:gd name="T10" fmla="*/ 0 60000 65536"/>
              <a:gd name="T11" fmla="*/ 0 60000 65536"/>
              <a:gd name="T12" fmla="*/ 0 w 239049"/>
              <a:gd name="T13" fmla="*/ 0 h 581981"/>
              <a:gd name="T14" fmla="*/ 239049 w 239049"/>
              <a:gd name="T15" fmla="*/ 581981 h 581981"/>
            </a:gdLst>
            <a:ahLst/>
            <a:cxnLst>
              <a:cxn ang="T8">
                <a:pos x="T0" y="T1"/>
              </a:cxn>
              <a:cxn ang="T9">
                <a:pos x="T2" y="T3"/>
              </a:cxn>
              <a:cxn ang="T10">
                <a:pos x="T4" y="T5"/>
              </a:cxn>
              <a:cxn ang="T11">
                <a:pos x="T6" y="T7"/>
              </a:cxn>
            </a:cxnLst>
            <a:rect l="T12" t="T13" r="T14" b="T15"/>
            <a:pathLst>
              <a:path w="239049" h="581981">
                <a:moveTo>
                  <a:pt x="0" y="0"/>
                </a:moveTo>
                <a:lnTo>
                  <a:pt x="239049" y="0"/>
                </a:lnTo>
                <a:lnTo>
                  <a:pt x="239049" y="443965"/>
                </a:lnTo>
                <a:lnTo>
                  <a:pt x="0" y="581981"/>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矩形 14"/>
          <p:cNvSpPr>
            <a:spLocks noChangeArrowheads="1"/>
          </p:cNvSpPr>
          <p:nvPr/>
        </p:nvSpPr>
        <p:spPr bwMode="auto">
          <a:xfrm rot="1800000">
            <a:off x="11090275" y="2316163"/>
            <a:ext cx="44450" cy="3463925"/>
          </a:xfrm>
          <a:prstGeom prst="rect">
            <a:avLst/>
          </a:prstGeom>
          <a:solidFill>
            <a:srgbClr val="FFFFFF">
              <a:alpha val="5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任意多边形 36"/>
          <p:cNvSpPr>
            <a:spLocks noChangeArrowheads="1"/>
          </p:cNvSpPr>
          <p:nvPr/>
        </p:nvSpPr>
        <p:spPr bwMode="auto">
          <a:xfrm rot="1800000">
            <a:off x="11558588" y="2481263"/>
            <a:ext cx="239712" cy="2520950"/>
          </a:xfrm>
          <a:custGeom>
            <a:avLst/>
            <a:gdLst>
              <a:gd name="T0" fmla="*/ 0 w 239049"/>
              <a:gd name="T1" fmla="*/ 0 h 2521176"/>
              <a:gd name="T2" fmla="*/ 241044 w 239049"/>
              <a:gd name="T3" fmla="*/ 413935 h 2521176"/>
              <a:gd name="T4" fmla="*/ 241044 w 239049"/>
              <a:gd name="T5" fmla="*/ 2520498 h 2521176"/>
              <a:gd name="T6" fmla="*/ 0 w 239049"/>
              <a:gd name="T7" fmla="*/ 2520498 h 2521176"/>
              <a:gd name="T8" fmla="*/ 0 60000 65536"/>
              <a:gd name="T9" fmla="*/ 0 60000 65536"/>
              <a:gd name="T10" fmla="*/ 0 60000 65536"/>
              <a:gd name="T11" fmla="*/ 0 60000 65536"/>
              <a:gd name="T12" fmla="*/ 0 w 239049"/>
              <a:gd name="T13" fmla="*/ 0 h 2521176"/>
              <a:gd name="T14" fmla="*/ 239049 w 239049"/>
              <a:gd name="T15" fmla="*/ 2521176 h 2521176"/>
            </a:gdLst>
            <a:ahLst/>
            <a:cxnLst>
              <a:cxn ang="T8">
                <a:pos x="T0" y="T1"/>
              </a:cxn>
              <a:cxn ang="T9">
                <a:pos x="T2" y="T3"/>
              </a:cxn>
              <a:cxn ang="T10">
                <a:pos x="T4" y="T5"/>
              </a:cxn>
              <a:cxn ang="T11">
                <a:pos x="T6" y="T7"/>
              </a:cxn>
            </a:cxnLst>
            <a:rect l="T12" t="T13" r="T14" b="T15"/>
            <a:pathLst>
              <a:path w="239049" h="2521176">
                <a:moveTo>
                  <a:pt x="0" y="0"/>
                </a:moveTo>
                <a:lnTo>
                  <a:pt x="239049" y="414046"/>
                </a:lnTo>
                <a:lnTo>
                  <a:pt x="239049" y="2521176"/>
                </a:lnTo>
                <a:lnTo>
                  <a:pt x="0" y="2521176"/>
                </a:lnTo>
                <a:lnTo>
                  <a:pt x="0" y="0"/>
                </a:lnTo>
                <a:close/>
              </a:path>
            </a:pathLst>
          </a:custGeom>
          <a:solidFill>
            <a:srgbClr val="FFFFFF">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 name="文本框 19"/>
          <p:cNvSpPr>
            <a:spLocks noChangeArrowheads="1"/>
          </p:cNvSpPr>
          <p:nvPr/>
        </p:nvSpPr>
        <p:spPr bwMode="auto">
          <a:xfrm>
            <a:off x="6164116" y="2187575"/>
            <a:ext cx="3506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000000"/>
                </a:solidFill>
                <a:latin typeface="微软雅黑" panose="020B0503020204020204" pitchFamily="34" charset="-122"/>
                <a:ea typeface="微软雅黑" panose="020B0503020204020204" pitchFamily="34" charset="-122"/>
              </a:rPr>
              <a:t>  </a:t>
            </a:r>
            <a:r>
              <a:rPr lang="zh-CN" altLang="en-US" sz="6000" b="1">
                <a:solidFill>
                  <a:schemeClr val="bg1"/>
                </a:solidFill>
                <a:latin typeface="微软雅黑" panose="020B0503020204020204" pitchFamily="34" charset="-122"/>
                <a:ea typeface="微软雅黑" panose="020B0503020204020204" pitchFamily="34" charset="-122"/>
              </a:rPr>
              <a:t>图像裁剪</a:t>
            </a:r>
            <a:endParaRPr lang="en-US" altLang="zh-CN" sz="6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1502957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750"/>
                                        <p:tgtEl>
                                          <p:spTgt spid="19"/>
                                        </p:tgtEl>
                                      </p:cBhvr>
                                    </p:animEffect>
                                    <p:anim calcmode="lin" valueType="num">
                                      <p:cBhvr>
                                        <p:cTn id="39" dur="2750" fill="hold"/>
                                        <p:tgtEl>
                                          <p:spTgt spid="19"/>
                                        </p:tgtEl>
                                        <p:attrNameLst>
                                          <p:attrName>ppt_w</p:attrName>
                                        </p:attrNameLst>
                                      </p:cBhvr>
                                      <p:tavLst>
                                        <p:tav tm="0" fmla="#ppt_w*sin(2.5*pi*$)">
                                          <p:val>
                                            <p:fltVal val="0"/>
                                          </p:val>
                                        </p:tav>
                                        <p:tav tm="100000">
                                          <p:val>
                                            <p:fltVal val="1"/>
                                          </p:val>
                                        </p:tav>
                                      </p:tavLst>
                                    </p:anim>
                                    <p:anim calcmode="lin" valueType="num">
                                      <p:cBhvr>
                                        <p:cTn id="40" dur="2750" fill="hold"/>
                                        <p:tgtEl>
                                          <p:spTgt spid="19"/>
                                        </p:tgtEl>
                                        <p:attrNameLst>
                                          <p:attrName>ppt_h</p:attrName>
                                        </p:attrNameLst>
                                      </p:cBhvr>
                                      <p:tavLst>
                                        <p:tav tm="0">
                                          <p:val>
                                            <p:strVal val="#ppt_h"/>
                                          </p:val>
                                        </p:tav>
                                        <p:tav tm="100000">
                                          <p:val>
                                            <p:strVal val="#ppt_h"/>
                                          </p:val>
                                        </p:tav>
                                      </p:tavLst>
                                    </p:anim>
                                  </p:childTnLst>
                                </p:cTn>
                              </p:par>
                            </p:childTnLst>
                          </p:cTn>
                        </p:par>
                        <p:par>
                          <p:cTn id="41" fill="hold">
                            <p:stCondLst>
                              <p:cond delay="475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5750"/>
                            </p:stCondLst>
                            <p:childTnLst>
                              <p:par>
                                <p:cTn id="52" presetID="42"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par>
                          <p:cTn id="57" fill="hold">
                            <p:stCondLst>
                              <p:cond delay="67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20"/>
                                        </p:tgtEl>
                                        <p:attrNameLst>
                                          <p:attrName>ppt_y</p:attrName>
                                        </p:attrNameLst>
                                      </p:cBhvr>
                                      <p:tavLst>
                                        <p:tav tm="0">
                                          <p:val>
                                            <p:strVal val="#ppt_y"/>
                                          </p:val>
                                        </p:tav>
                                        <p:tav tm="100000">
                                          <p:val>
                                            <p:strVal val="#ppt_y"/>
                                          </p:val>
                                        </p:tav>
                                      </p:tavLst>
                                    </p:anim>
                                    <p:anim calcmode="lin" valueType="num">
                                      <p:cBhvr>
                                        <p:cTn id="6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animBg="1"/>
      <p:bldP spid="13" grpId="0" animBg="1"/>
      <p:bldP spid="14" grpId="0" animBg="1"/>
      <p:bldP spid="15" grpId="0" animBg="1"/>
      <p:bldP spid="16" grpId="0" animBg="1"/>
      <p:bldP spid="17"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5383" y="318017"/>
            <a:ext cx="4225517" cy="523220"/>
            <a:chOff x="435383" y="318017"/>
            <a:chExt cx="4225517" cy="523220"/>
          </a:xfrm>
        </p:grpSpPr>
        <p:sp>
          <p:nvSpPr>
            <p:cNvPr id="106"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07" name="组合 3"/>
            <p:cNvGrpSpPr>
              <a:grpSpLocks/>
            </p:cNvGrpSpPr>
            <p:nvPr/>
          </p:nvGrpSpPr>
          <p:grpSpPr bwMode="auto">
            <a:xfrm>
              <a:off x="435383" y="318017"/>
              <a:ext cx="477789" cy="523220"/>
              <a:chOff x="0" y="0"/>
              <a:chExt cx="569789" cy="829904"/>
            </a:xfrm>
          </p:grpSpPr>
          <p:sp>
            <p:nvSpPr>
              <p:cNvPr id="108"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09"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129" name="TextBox 28"/>
          <p:cNvSpPr txBox="1"/>
          <p:nvPr/>
        </p:nvSpPr>
        <p:spPr>
          <a:xfrm>
            <a:off x="1028988" y="1935882"/>
            <a:ext cx="1556837" cy="502766"/>
          </a:xfrm>
          <a:prstGeom prst="rect">
            <a:avLst/>
          </a:prstGeom>
          <a:noFill/>
        </p:spPr>
        <p:txBody>
          <a:bodyPr wrap="none" rtlCol="0">
            <a:spAutoFit/>
          </a:bodyPr>
          <a:lstStyle/>
          <a:p>
            <a:pPr algn="ctr"/>
            <a:r>
              <a:rPr lang="zh-CN" altLang="en-US" sz="2667" b="1">
                <a:solidFill>
                  <a:schemeClr val="bg1"/>
                </a:solidFill>
              </a:rPr>
              <a:t>图像缩放</a:t>
            </a:r>
            <a:endParaRPr lang="zh-CN" altLang="en-US" sz="2667" b="1" dirty="0">
              <a:solidFill>
                <a:schemeClr val="bg1"/>
              </a:solidFill>
            </a:endParaRPr>
          </a:p>
        </p:txBody>
      </p:sp>
      <p:pic>
        <p:nvPicPr>
          <p:cNvPr id="25" name="图片 24" descr="F:\学习\计算机视觉\大作业\backend\image\test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900" y="1255712"/>
            <a:ext cx="6072188" cy="4809808"/>
          </a:xfrm>
          <a:prstGeom prst="rect">
            <a:avLst/>
          </a:prstGeom>
          <a:noFill/>
          <a:ln>
            <a:noFill/>
          </a:ln>
        </p:spPr>
      </p:pic>
      <p:sp>
        <p:nvSpPr>
          <p:cNvPr id="26" name="TextBox 28"/>
          <p:cNvSpPr txBox="1"/>
          <p:nvPr/>
        </p:nvSpPr>
        <p:spPr>
          <a:xfrm>
            <a:off x="822200" y="3030527"/>
            <a:ext cx="1970411" cy="502766"/>
          </a:xfrm>
          <a:prstGeom prst="rect">
            <a:avLst/>
          </a:prstGeom>
          <a:noFill/>
        </p:spPr>
        <p:txBody>
          <a:bodyPr wrap="none" rtlCol="0">
            <a:spAutoFit/>
          </a:bodyPr>
          <a:lstStyle/>
          <a:p>
            <a:pPr algn="ctr"/>
            <a:r>
              <a:rPr lang="en-US" altLang="zh-CN" sz="2667" b="1">
                <a:solidFill>
                  <a:schemeClr val="bg1"/>
                </a:solidFill>
              </a:rPr>
              <a:t>4000 </a:t>
            </a:r>
            <a:r>
              <a:rPr lang="zh-CN" altLang="en-US" sz="2667" b="1">
                <a:solidFill>
                  <a:schemeClr val="bg1"/>
                </a:solidFill>
              </a:rPr>
              <a:t>* </a:t>
            </a:r>
            <a:r>
              <a:rPr lang="en-US" altLang="zh-CN" sz="2667" b="1">
                <a:solidFill>
                  <a:schemeClr val="bg1"/>
                </a:solidFill>
              </a:rPr>
              <a:t>3000 </a:t>
            </a:r>
            <a:endParaRPr lang="zh-CN" altLang="en-US" sz="2667" b="1" dirty="0">
              <a:solidFill>
                <a:schemeClr val="bg1"/>
              </a:solidFill>
            </a:endParaRPr>
          </a:p>
        </p:txBody>
      </p:sp>
      <p:cxnSp>
        <p:nvCxnSpPr>
          <p:cNvPr id="3" name="直接箭头连接符 2"/>
          <p:cNvCxnSpPr/>
          <p:nvPr/>
        </p:nvCxnSpPr>
        <p:spPr>
          <a:xfrm flipH="1">
            <a:off x="1807404" y="3533293"/>
            <a:ext cx="1" cy="8101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1003523" y="4289163"/>
            <a:ext cx="1624163" cy="502766"/>
          </a:xfrm>
          <a:prstGeom prst="rect">
            <a:avLst/>
          </a:prstGeom>
          <a:noFill/>
        </p:spPr>
        <p:txBody>
          <a:bodyPr wrap="none" rtlCol="0">
            <a:spAutoFit/>
          </a:bodyPr>
          <a:lstStyle/>
          <a:p>
            <a:pPr algn="ctr"/>
            <a:r>
              <a:rPr lang="en-US" altLang="zh-CN" sz="2667" b="1">
                <a:solidFill>
                  <a:schemeClr val="bg1"/>
                </a:solidFill>
              </a:rPr>
              <a:t>400 </a:t>
            </a:r>
            <a:r>
              <a:rPr lang="zh-CN" altLang="en-US" sz="2667" b="1">
                <a:solidFill>
                  <a:schemeClr val="bg1"/>
                </a:solidFill>
              </a:rPr>
              <a:t>* </a:t>
            </a:r>
            <a:r>
              <a:rPr lang="en-US" altLang="zh-CN" sz="2667" b="1">
                <a:solidFill>
                  <a:schemeClr val="bg1"/>
                </a:solidFill>
              </a:rPr>
              <a:t>300 </a:t>
            </a:r>
            <a:endParaRPr lang="zh-CN" altLang="en-US" sz="2667" b="1"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5383" y="318017"/>
            <a:ext cx="4225517" cy="523220"/>
            <a:chOff x="435383" y="318017"/>
            <a:chExt cx="4225517" cy="523220"/>
          </a:xfrm>
        </p:grpSpPr>
        <p:sp>
          <p:nvSpPr>
            <p:cNvPr id="140" name="文本框 38"/>
            <p:cNvSpPr txBox="1">
              <a:spLocks noChangeArrowheads="1"/>
            </p:cNvSpPr>
            <p:nvPr/>
          </p:nvSpPr>
          <p:spPr bwMode="auto">
            <a:xfrm>
              <a:off x="1028988" y="318017"/>
              <a:ext cx="3631912" cy="523220"/>
            </a:xfrm>
            <a:prstGeom prst="rect">
              <a:avLst/>
            </a:prstGeom>
            <a:noFill/>
            <a:ln w="9525">
              <a:noFill/>
              <a:miter lim="800000"/>
              <a:headEnd/>
              <a:tailEnd/>
            </a:ln>
          </p:spPr>
          <p:txBody>
            <a:bodyPr wrap="square">
              <a:spAutoFit/>
            </a:bodyPr>
            <a:lstStyle/>
            <a:p>
              <a:pPr eaLnBrk="1" hangingPunct="1"/>
              <a:r>
                <a:rPr lang="zh-CN" altLang="en-US" sz="2800" b="1">
                  <a:solidFill>
                    <a:schemeClr val="bg1"/>
                  </a:solidFill>
                  <a:latin typeface="微软雅黑" panose="020B0503020204020204" pitchFamily="34" charset="-122"/>
                  <a:ea typeface="微软雅黑" panose="020B0503020204020204" pitchFamily="34" charset="-122"/>
                </a:rPr>
                <a:t>图像裁剪</a:t>
              </a:r>
              <a:endParaRPr lang="en-US" altLang="zh-CN" sz="2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nvGrpSpPr>
            <p:cNvPr id="141" name="组合 3"/>
            <p:cNvGrpSpPr>
              <a:grpSpLocks/>
            </p:cNvGrpSpPr>
            <p:nvPr/>
          </p:nvGrpSpPr>
          <p:grpSpPr bwMode="auto">
            <a:xfrm>
              <a:off x="435383" y="318017"/>
              <a:ext cx="477789" cy="523220"/>
              <a:chOff x="0" y="0"/>
              <a:chExt cx="569789" cy="829904"/>
            </a:xfrm>
          </p:grpSpPr>
          <p:sp>
            <p:nvSpPr>
              <p:cNvPr id="142"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sp>
            <p:nvSpPr>
              <p:cNvPr id="143"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algn="ctr" eaLnBrk="1" hangingPunct="1"/>
                <a:endParaRPr lang="zh-CN" altLang="en-US" sz="2800" dirty="0">
                  <a:solidFill>
                    <a:srgbClr val="FFFFFF"/>
                  </a:solidFill>
                  <a:ea typeface="微软雅黑" panose="020B0503020204020204" pitchFamily="34" charset="-122"/>
                </a:endParaRPr>
              </a:p>
            </p:txBody>
          </p:sp>
        </p:grpSp>
      </p:grpSp>
      <p:sp>
        <p:nvSpPr>
          <p:cNvPr id="36" name="TextBox 28"/>
          <p:cNvSpPr txBox="1"/>
          <p:nvPr/>
        </p:nvSpPr>
        <p:spPr>
          <a:xfrm>
            <a:off x="674277" y="2947912"/>
            <a:ext cx="3615093" cy="502766"/>
          </a:xfrm>
          <a:prstGeom prst="rect">
            <a:avLst/>
          </a:prstGeom>
          <a:noFill/>
        </p:spPr>
        <p:txBody>
          <a:bodyPr wrap="none" rtlCol="0">
            <a:spAutoFit/>
          </a:bodyPr>
          <a:lstStyle/>
          <a:p>
            <a:pPr algn="ctr"/>
            <a:r>
              <a:rPr lang="zh-CN" altLang="en-US" sz="2667" b="1">
                <a:solidFill>
                  <a:schemeClr val="bg1"/>
                </a:solidFill>
              </a:rPr>
              <a:t>均值滤波，获取边缘图</a:t>
            </a:r>
            <a:endParaRPr lang="zh-CN" altLang="en-US" sz="2667" b="1" dirty="0">
              <a:solidFill>
                <a:schemeClr val="bg1"/>
              </a:solidFill>
            </a:endParaRPr>
          </a:p>
        </p:txBody>
      </p:sp>
      <p:pic>
        <p:nvPicPr>
          <p:cNvPr id="41" name="图片 40" descr="F:\学习\计算机视觉\大作业\A.jpg"/>
          <p:cNvPicPr/>
          <p:nvPr/>
        </p:nvPicPr>
        <p:blipFill>
          <a:blip r:embed="rId3">
            <a:extLst>
              <a:ext uri="{28A0092B-C50C-407E-A947-70E740481C1C}">
                <a14:useLocalDpi xmlns:a14="http://schemas.microsoft.com/office/drawing/2010/main" val="0"/>
              </a:ext>
            </a:extLst>
          </a:blip>
          <a:srcRect/>
          <a:stretch>
            <a:fillRect/>
          </a:stretch>
        </p:blipFill>
        <p:spPr bwMode="auto">
          <a:xfrm>
            <a:off x="5429884" y="1615122"/>
            <a:ext cx="5527676" cy="3962718"/>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Words>
  <Application>Microsoft Office PowerPoint</Application>
  <PresentationFormat>宽屏</PresentationFormat>
  <Paragraphs>157</Paragraphs>
  <Slides>28</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Gill Sans</vt:lpstr>
      <vt:lpstr>方正姚体</vt:lpstr>
      <vt:lpstr>华文宋体</vt:lpstr>
      <vt:lpstr>华文细黑</vt:lpstr>
      <vt:lpstr>华文新魏</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2017-03-06T07:03:08Z</dcterms:created>
  <dcterms:modified xsi:type="dcterms:W3CDTF">2020-01-05T04:22:34Z</dcterms:modified>
</cp:coreProperties>
</file>